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Play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cV58WuN9GrRmZhYle8ExwOgTo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B791BC-924E-432E-AD4F-8428B9C1716C}">
  <a:tblStyle styleId="{F1B791BC-924E-432E-AD4F-8428B9C171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-bold.fntdata"/><Relationship Id="rId12" Type="http://schemas.openxmlformats.org/officeDocument/2006/relationships/slide" Target="slides/slide7.xml"/><Relationship Id="rId34" Type="http://schemas.openxmlformats.org/officeDocument/2006/relationships/font" Target="fonts/Play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a0c9b48b39_0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a0c9b48b39_0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1a0c9b48b39_0_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d13262f35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1bd13262f35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1bd13262f35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a0c9b48b39_0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a0c9b48b39_0_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1a0c9b48b39_0_5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b140c6974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1b140c6974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1b140c69743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a1c80bb509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a1c80bb509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1a1c80bb509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b140c6974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b140c6974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b140c69743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a0c9b48b39_0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a0c9b48b39_0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1a0c9b48b39_0_5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a0c9b48b39_0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a0c9b48b39_0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1a0c9b48b39_0_6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b140c69743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b140c69743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b140c69743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b140c69743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b140c69743_2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b140c69743_2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b140c69743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1b140c69743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a0c9b48b39_0_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1a0c9b48b39_0_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5c1f8cb63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g15c1f8cb63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a0c9b48b39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g1a0c9b48b39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a0c9b48b39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1a0c9b48b39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a0c9b48b3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3" name="Google Shape;793;g1a0c9b48b3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a2cffa13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a2cffa13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1a2cffa13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a2cffa13a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a2cffa13a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1a2cffa13a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b140c6974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g1b140c6974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9" name="Google Shape;59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60" name="Google Shape;60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62;p43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1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5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1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51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51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1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2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5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2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2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5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4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4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2" name="Google Shape;122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23" name="Google Shape;123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24" name="Google Shape;124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54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5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7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7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8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58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9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9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5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0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60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6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1"/>
          <p:cNvPicPr preferRelativeResize="0"/>
          <p:nvPr/>
        </p:nvPicPr>
        <p:blipFill rotWithShape="1">
          <a:blip r:embed="rId2">
            <a:alphaModFix/>
          </a:blip>
          <a:srcRect b="18805" l="34450" r="15830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1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6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1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2"/>
          <p:cNvPicPr preferRelativeResize="0"/>
          <p:nvPr/>
        </p:nvPicPr>
        <p:blipFill rotWithShape="1">
          <a:blip r:embed="rId2">
            <a:alphaModFix/>
          </a:blip>
          <a:srcRect b="18805" l="34450" r="15830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2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62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62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62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6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63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63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63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63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63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63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63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63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6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4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64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64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64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64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64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64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64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64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6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4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5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65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65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65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65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65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65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65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5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65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65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65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65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65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6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6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66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66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66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66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66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66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66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66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66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66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66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66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66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6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66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66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66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66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66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6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7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67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67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67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67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67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67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67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67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67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67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67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67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67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67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67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6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7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8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6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8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68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9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6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9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69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" name="Google Shape;26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9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6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70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3" name="Google Shape;27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70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5" name="Google Shape;27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0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7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1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7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71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71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7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7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" name="Google Shape;28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90" name="Google Shape;29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72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93" name="Google Shape;29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94" name="Google Shape;29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72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7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7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7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73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3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6" name="Google Shape;30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4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7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7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7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5" name="Google Shape;31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5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319" name="Google Shape;319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75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75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6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6" name="Google Shape;326;p76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6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6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7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7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2" name="Google Shape;332;p77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77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7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8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7" name="Google Shape;337;p78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78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7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78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78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7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9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5" name="Google Shape;345;p79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9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7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0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80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80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80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80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80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80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0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80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80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80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80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80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80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80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80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80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8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80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8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1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81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4" name="Google Shape;374;p81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81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81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8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8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6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6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2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82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82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8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8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8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83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9" name="Google Shape;389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90" name="Google Shape;390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91" name="Google Shape;391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3" name="Google Shape;393;p83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8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84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84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84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84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8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7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7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3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3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9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50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0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Relationship Id="rId5" Type="http://schemas.openxmlformats.org/officeDocument/2006/relationships/image" Target="../media/image27.gif"/><Relationship Id="rId6" Type="http://schemas.openxmlformats.org/officeDocument/2006/relationships/image" Target="../media/image31.gif"/><Relationship Id="rId7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Relationship Id="rId4" Type="http://schemas.openxmlformats.org/officeDocument/2006/relationships/image" Target="../media/image28.gif"/><Relationship Id="rId5" Type="http://schemas.openxmlformats.org/officeDocument/2006/relationships/image" Target="../media/image21.gif"/><Relationship Id="rId6" Type="http://schemas.openxmlformats.org/officeDocument/2006/relationships/image" Target="../media/image36.gif"/><Relationship Id="rId7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25.gif"/><Relationship Id="rId5" Type="http://schemas.openxmlformats.org/officeDocument/2006/relationships/image" Target="../media/image19.gif"/><Relationship Id="rId6" Type="http://schemas.openxmlformats.org/officeDocument/2006/relationships/image" Target="../media/image24.gif"/><Relationship Id="rId7" Type="http://schemas.openxmlformats.org/officeDocument/2006/relationships/image" Target="../media/image29.gif"/><Relationship Id="rId8" Type="http://schemas.openxmlformats.org/officeDocument/2006/relationships/image" Target="../media/image3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gif"/><Relationship Id="rId4" Type="http://schemas.openxmlformats.org/officeDocument/2006/relationships/image" Target="../media/image34.gif"/><Relationship Id="rId5" Type="http://schemas.openxmlformats.org/officeDocument/2006/relationships/image" Target="../media/image30.gif"/><Relationship Id="rId6" Type="http://schemas.openxmlformats.org/officeDocument/2006/relationships/image" Target="../media/image32.gif"/><Relationship Id="rId7" Type="http://schemas.openxmlformats.org/officeDocument/2006/relationships/image" Target="../media/image33.gif"/><Relationship Id="rId8" Type="http://schemas.openxmlformats.org/officeDocument/2006/relationships/image" Target="../media/image4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Relationship Id="rId4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f1brM4X_uG9dKR__bwE9haD_oK2ag1da/view" TargetMode="External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53.jpg"/><Relationship Id="rId6" Type="http://schemas.openxmlformats.org/officeDocument/2006/relationships/image" Target="../media/image50.png"/><Relationship Id="rId7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ensortour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edia.xiph.org/video/derf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hyperlink" Target="https://doi.org/10.1109/CVPR46437.2021.0105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"/>
          <p:cNvSpPr txBox="1"/>
          <p:nvPr>
            <p:ph idx="1" type="body"/>
          </p:nvPr>
        </p:nvSpPr>
        <p:spPr>
          <a:xfrm>
            <a:off x="658825" y="2789600"/>
            <a:ext cx="11211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Автор идеи: Сергей Матвеев</a:t>
            </a:r>
            <a:br>
              <a:rPr lang="ru-RU"/>
            </a:br>
            <a:r>
              <a:rPr lang="ru-RU"/>
              <a:t>Ментор: Сергей Матвеев</a:t>
            </a:r>
            <a:br>
              <a:rPr lang="ru-RU"/>
            </a:br>
            <a:br>
              <a:rPr lang="ru-RU"/>
            </a:br>
            <a:r>
              <a:rPr lang="ru-RU"/>
              <a:t>Команда проекта: </a:t>
            </a:r>
            <a:br>
              <a:rPr lang="ru-RU"/>
            </a:br>
            <a:r>
              <a:rPr lang="ru-RU"/>
              <a:t>Курилович Александр - EDA, прототипирование, поиск датасета, базовый функционал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Трофимов Илья - прототипирование, обзор литературы</a:t>
            </a:r>
            <a:br>
              <a:rPr lang="ru-RU"/>
            </a:br>
            <a:r>
              <a:rPr lang="ru-RU"/>
              <a:t>Кузнецов Юрий - web-сервис для компрессии и хранения видео</a:t>
            </a:r>
            <a:endParaRPr/>
          </a:p>
        </p:txBody>
      </p:sp>
      <p:sp>
        <p:nvSpPr>
          <p:cNvPr id="406" name="Google Shape;406;p1"/>
          <p:cNvSpPr txBox="1"/>
          <p:nvPr>
            <p:ph type="title"/>
          </p:nvPr>
        </p:nvSpPr>
        <p:spPr>
          <a:xfrm>
            <a:off x="658813" y="1272762"/>
            <a:ext cx="708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TensorVision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a0c9b48b39_0_574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Демонстрация - 1: FullHD. Tucker (st-HOSVD)</a:t>
            </a:r>
            <a:endParaRPr/>
          </a:p>
        </p:txBody>
      </p:sp>
      <p:pic>
        <p:nvPicPr>
          <p:cNvPr id="545" name="Google Shape;545;g1a0c9b48b39_0_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675" y="883625"/>
            <a:ext cx="4582875" cy="30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a0c9b48b39_0_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750" y="875225"/>
            <a:ext cx="4595475" cy="30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a0c9b48b39_0_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950" y="3622400"/>
            <a:ext cx="4582875" cy="30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a0c9b48b39_0_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350" y="3630550"/>
            <a:ext cx="4582875" cy="30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a0c9b48b39_0_5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9150" y="2010700"/>
            <a:ext cx="4248574" cy="28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a0c9b48b39_0_574"/>
          <p:cNvSpPr txBox="1"/>
          <p:nvPr/>
        </p:nvSpPr>
        <p:spPr>
          <a:xfrm>
            <a:off x="680554" y="10079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3784.0; </a:t>
            </a:r>
            <a:r>
              <a:rPr b="1" lang="ru-RU" sz="1800"/>
              <a:t>PSNR</a:t>
            </a:r>
            <a:r>
              <a:rPr lang="ru-RU" sz="1800"/>
              <a:t> = 17.6 dB</a:t>
            </a:r>
            <a:endParaRPr sz="1800"/>
          </a:p>
        </p:txBody>
      </p:sp>
      <p:sp>
        <p:nvSpPr>
          <p:cNvPr id="551" name="Google Shape;551;g1a0c9b48b39_0_574"/>
          <p:cNvSpPr txBox="1"/>
          <p:nvPr/>
        </p:nvSpPr>
        <p:spPr>
          <a:xfrm>
            <a:off x="4795354" y="10079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1145.4; </a:t>
            </a:r>
            <a:r>
              <a:rPr b="1" lang="ru-RU" sz="1800"/>
              <a:t>PSNR</a:t>
            </a:r>
            <a:r>
              <a:rPr lang="ru-RU" sz="1800"/>
              <a:t> = 20.6 dB</a:t>
            </a:r>
            <a:endParaRPr sz="1800"/>
          </a:p>
        </p:txBody>
      </p:sp>
      <p:sp>
        <p:nvSpPr>
          <p:cNvPr id="552" name="Google Shape;552;g1a0c9b48b39_0_574"/>
          <p:cNvSpPr txBox="1"/>
          <p:nvPr/>
        </p:nvSpPr>
        <p:spPr>
          <a:xfrm>
            <a:off x="604354" y="37511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65.1; </a:t>
            </a:r>
            <a:r>
              <a:rPr b="1" lang="ru-RU" sz="1800"/>
              <a:t>PSNR</a:t>
            </a:r>
            <a:r>
              <a:rPr lang="ru-RU" sz="1800"/>
              <a:t> = 25.2 dB</a:t>
            </a:r>
            <a:endParaRPr sz="1800"/>
          </a:p>
        </p:txBody>
      </p:sp>
      <p:sp>
        <p:nvSpPr>
          <p:cNvPr id="553" name="Google Shape;553;g1a0c9b48b39_0_574"/>
          <p:cNvSpPr txBox="1"/>
          <p:nvPr/>
        </p:nvSpPr>
        <p:spPr>
          <a:xfrm>
            <a:off x="4871554" y="37511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5.8; </a:t>
            </a:r>
            <a:r>
              <a:rPr b="1" lang="ru-RU" sz="1800"/>
              <a:t>PSNR</a:t>
            </a:r>
            <a:r>
              <a:rPr lang="ru-RU" sz="1800"/>
              <a:t> = 30.2 dB</a:t>
            </a:r>
            <a:endParaRPr sz="1800"/>
          </a:p>
        </p:txBody>
      </p:sp>
      <p:sp>
        <p:nvSpPr>
          <p:cNvPr id="554" name="Google Shape;554;g1a0c9b48b39_0_574"/>
          <p:cNvSpPr txBox="1"/>
          <p:nvPr/>
        </p:nvSpPr>
        <p:spPr>
          <a:xfrm>
            <a:off x="9854454" y="2086900"/>
            <a:ext cx="345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Оригинал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5" name="Google Shape;555;g1a0c9b48b39_0_57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7/17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1bd13262f35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917500"/>
            <a:ext cx="4595426" cy="30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bd13262f35_0_37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Демонстрация - 1: FullHD. Tensor Train (TTSVD)</a:t>
            </a:r>
            <a:endParaRPr/>
          </a:p>
        </p:txBody>
      </p:sp>
      <p:sp>
        <p:nvSpPr>
          <p:cNvPr id="563" name="Google Shape;563;g1bd13262f35_0_37"/>
          <p:cNvSpPr txBox="1"/>
          <p:nvPr/>
        </p:nvSpPr>
        <p:spPr>
          <a:xfrm>
            <a:off x="680554" y="10079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5144</a:t>
            </a:r>
            <a:r>
              <a:rPr lang="ru-RU" sz="1800"/>
              <a:t>.0</a:t>
            </a:r>
            <a:r>
              <a:rPr lang="ru-RU" sz="1800"/>
              <a:t>; </a:t>
            </a:r>
            <a:r>
              <a:rPr b="1" lang="ru-RU" sz="1800"/>
              <a:t>PSNR</a:t>
            </a:r>
            <a:r>
              <a:rPr lang="ru-RU" sz="1800"/>
              <a:t> = 17.4 dB</a:t>
            </a:r>
            <a:endParaRPr sz="1800"/>
          </a:p>
        </p:txBody>
      </p:sp>
      <p:pic>
        <p:nvPicPr>
          <p:cNvPr id="564" name="Google Shape;564;g1bd13262f35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350" y="921700"/>
            <a:ext cx="4582875" cy="30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bd13262f35_0_37"/>
          <p:cNvSpPr txBox="1"/>
          <p:nvPr/>
        </p:nvSpPr>
        <p:spPr>
          <a:xfrm>
            <a:off x="4795354" y="10079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429.8; </a:t>
            </a:r>
            <a:r>
              <a:rPr b="1" lang="ru-RU" sz="1800"/>
              <a:t>PSNR</a:t>
            </a:r>
            <a:r>
              <a:rPr lang="ru-RU" sz="1800"/>
              <a:t> = 20.9 dB</a:t>
            </a:r>
            <a:endParaRPr sz="1800"/>
          </a:p>
        </p:txBody>
      </p:sp>
      <p:pic>
        <p:nvPicPr>
          <p:cNvPr id="566" name="Google Shape;566;g1bd13262f35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3666566"/>
            <a:ext cx="4582875" cy="305525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bd13262f35_0_37"/>
          <p:cNvSpPr txBox="1"/>
          <p:nvPr/>
        </p:nvSpPr>
        <p:spPr>
          <a:xfrm>
            <a:off x="604354" y="37511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22.5; </a:t>
            </a:r>
            <a:r>
              <a:rPr b="1" lang="ru-RU" sz="1800"/>
              <a:t>PSNR</a:t>
            </a:r>
            <a:r>
              <a:rPr lang="ru-RU" sz="1800"/>
              <a:t> = 25.6 dB</a:t>
            </a:r>
            <a:endParaRPr sz="1800"/>
          </a:p>
        </p:txBody>
      </p:sp>
      <p:pic>
        <p:nvPicPr>
          <p:cNvPr id="568" name="Google Shape;568;g1bd13262f35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0050" y="3695359"/>
            <a:ext cx="4496576" cy="299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bd13262f35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9150" y="2010700"/>
            <a:ext cx="4248574" cy="28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bd13262f35_0_37"/>
          <p:cNvSpPr txBox="1"/>
          <p:nvPr/>
        </p:nvSpPr>
        <p:spPr>
          <a:xfrm>
            <a:off x="4871554" y="37511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2.7; </a:t>
            </a:r>
            <a:r>
              <a:rPr b="1" lang="ru-RU" sz="1800"/>
              <a:t>PSNR</a:t>
            </a:r>
            <a:r>
              <a:rPr lang="ru-RU" sz="1800"/>
              <a:t> = 30.3 dB</a:t>
            </a:r>
            <a:endParaRPr sz="1800"/>
          </a:p>
        </p:txBody>
      </p:sp>
      <p:sp>
        <p:nvSpPr>
          <p:cNvPr id="571" name="Google Shape;571;g1bd13262f35_0_37"/>
          <p:cNvSpPr txBox="1"/>
          <p:nvPr/>
        </p:nvSpPr>
        <p:spPr>
          <a:xfrm>
            <a:off x="9854454" y="2086900"/>
            <a:ext cx="345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Оригинал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2" name="Google Shape;572;g1bd13262f35_0_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8/17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a0c9b48b39_0_583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Демонстрация - 2. Сжатие различных видео</a:t>
            </a:r>
            <a:endParaRPr/>
          </a:p>
        </p:txBody>
      </p:sp>
      <p:pic>
        <p:nvPicPr>
          <p:cNvPr id="579" name="Google Shape;579;g1a0c9b48b39_0_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625" y="1382575"/>
            <a:ext cx="4261376" cy="28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a0c9b48b39_0_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6050"/>
            <a:ext cx="4338513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a0c9b48b39_0_5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900" y="1392250"/>
            <a:ext cx="4261376" cy="284091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1a0c9b48b39_0_583"/>
          <p:cNvSpPr txBox="1"/>
          <p:nvPr/>
        </p:nvSpPr>
        <p:spPr>
          <a:xfrm>
            <a:off x="1699950" y="900700"/>
            <a:ext cx="13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Tucker</a:t>
            </a:r>
            <a:endParaRPr b="1" sz="1800"/>
          </a:p>
        </p:txBody>
      </p:sp>
      <p:sp>
        <p:nvSpPr>
          <p:cNvPr id="583" name="Google Shape;583;g1a0c9b48b39_0_583"/>
          <p:cNvSpPr txBox="1"/>
          <p:nvPr/>
        </p:nvSpPr>
        <p:spPr>
          <a:xfrm>
            <a:off x="5814750" y="900700"/>
            <a:ext cx="9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TT</a:t>
            </a:r>
            <a:endParaRPr b="1" sz="1800"/>
          </a:p>
        </p:txBody>
      </p:sp>
      <p:sp>
        <p:nvSpPr>
          <p:cNvPr id="584" name="Google Shape;584;g1a0c9b48b39_0_583"/>
          <p:cNvSpPr txBox="1"/>
          <p:nvPr/>
        </p:nvSpPr>
        <p:spPr>
          <a:xfrm>
            <a:off x="9472350" y="900700"/>
            <a:ext cx="13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Оригинал</a:t>
            </a:r>
            <a:endParaRPr b="1" sz="1800"/>
          </a:p>
        </p:txBody>
      </p:sp>
      <p:sp>
        <p:nvSpPr>
          <p:cNvPr id="585" name="Google Shape;585;g1a0c9b48b39_0_583"/>
          <p:cNvSpPr txBox="1"/>
          <p:nvPr/>
        </p:nvSpPr>
        <p:spPr>
          <a:xfrm>
            <a:off x="528154" y="13889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11.7; </a:t>
            </a:r>
            <a:r>
              <a:rPr b="1" lang="ru-RU" sz="1800"/>
              <a:t>PSNR</a:t>
            </a:r>
            <a:r>
              <a:rPr lang="ru-RU" sz="1800"/>
              <a:t> = 30.5 dB</a:t>
            </a:r>
            <a:endParaRPr sz="1800"/>
          </a:p>
        </p:txBody>
      </p:sp>
      <p:sp>
        <p:nvSpPr>
          <p:cNvPr id="586" name="Google Shape;586;g1a0c9b48b39_0_583"/>
          <p:cNvSpPr txBox="1"/>
          <p:nvPr/>
        </p:nvSpPr>
        <p:spPr>
          <a:xfrm>
            <a:off x="4414354" y="13889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7.2; </a:t>
            </a:r>
            <a:r>
              <a:rPr b="1" lang="ru-RU" sz="1800"/>
              <a:t>PSNR</a:t>
            </a:r>
            <a:r>
              <a:rPr lang="ru-RU" sz="1800"/>
              <a:t> = 31.4 dB</a:t>
            </a:r>
            <a:endParaRPr sz="1800"/>
          </a:p>
        </p:txBody>
      </p:sp>
      <p:pic>
        <p:nvPicPr>
          <p:cNvPr id="587" name="Google Shape;587;g1a0c9b48b39_0_5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7875" y="4055242"/>
            <a:ext cx="4204125" cy="280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1a0c9b48b39_0_5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0" y="4055267"/>
            <a:ext cx="4204125" cy="280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a0c9b48b39_0_5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2400" y="4055250"/>
            <a:ext cx="4204125" cy="28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1a0c9b48b39_0_583"/>
          <p:cNvSpPr txBox="1"/>
          <p:nvPr/>
        </p:nvSpPr>
        <p:spPr>
          <a:xfrm>
            <a:off x="604354" y="41321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3.8; </a:t>
            </a:r>
            <a:r>
              <a:rPr b="1" lang="ru-RU" sz="1800"/>
              <a:t>PSNR</a:t>
            </a:r>
            <a:r>
              <a:rPr lang="ru-RU" sz="1800"/>
              <a:t> = 25.3 dB</a:t>
            </a:r>
            <a:endParaRPr sz="1800"/>
          </a:p>
        </p:txBody>
      </p:sp>
      <p:sp>
        <p:nvSpPr>
          <p:cNvPr id="591" name="Google Shape;591;g1a0c9b48b39_0_583"/>
          <p:cNvSpPr txBox="1"/>
          <p:nvPr/>
        </p:nvSpPr>
        <p:spPr>
          <a:xfrm>
            <a:off x="4490554" y="41321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1.6; </a:t>
            </a:r>
            <a:r>
              <a:rPr b="1" lang="ru-RU" sz="1800"/>
              <a:t>PSNR</a:t>
            </a:r>
            <a:r>
              <a:rPr lang="ru-RU" sz="1800"/>
              <a:t> = 24.2 dB</a:t>
            </a:r>
            <a:endParaRPr sz="1800"/>
          </a:p>
        </p:txBody>
      </p:sp>
      <p:sp>
        <p:nvSpPr>
          <p:cNvPr id="592" name="Google Shape;592;g1a0c9b48b39_0_583"/>
          <p:cNvSpPr txBox="1"/>
          <p:nvPr>
            <p:ph idx="12" type="sldNum"/>
          </p:nvPr>
        </p:nvSpPr>
        <p:spPr>
          <a:xfrm>
            <a:off x="11409045" y="64855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9/17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b140c69743_0_110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Демонстрация - 2. Сжатие различных видео</a:t>
            </a:r>
            <a:endParaRPr/>
          </a:p>
        </p:txBody>
      </p:sp>
      <p:sp>
        <p:nvSpPr>
          <p:cNvPr id="599" name="Google Shape;599;g1b140c69743_0_110"/>
          <p:cNvSpPr txBox="1"/>
          <p:nvPr/>
        </p:nvSpPr>
        <p:spPr>
          <a:xfrm>
            <a:off x="1699950" y="900700"/>
            <a:ext cx="13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Tucker</a:t>
            </a:r>
            <a:endParaRPr b="1" sz="1800"/>
          </a:p>
        </p:txBody>
      </p:sp>
      <p:sp>
        <p:nvSpPr>
          <p:cNvPr id="600" name="Google Shape;600;g1b140c69743_0_110"/>
          <p:cNvSpPr txBox="1"/>
          <p:nvPr/>
        </p:nvSpPr>
        <p:spPr>
          <a:xfrm>
            <a:off x="5814750" y="900700"/>
            <a:ext cx="9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TT</a:t>
            </a:r>
            <a:endParaRPr b="1" sz="1800"/>
          </a:p>
        </p:txBody>
      </p:sp>
      <p:sp>
        <p:nvSpPr>
          <p:cNvPr id="601" name="Google Shape;601;g1b140c69743_0_110"/>
          <p:cNvSpPr txBox="1"/>
          <p:nvPr/>
        </p:nvSpPr>
        <p:spPr>
          <a:xfrm>
            <a:off x="9472350" y="900700"/>
            <a:ext cx="13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Оригинал</a:t>
            </a:r>
            <a:endParaRPr b="1" sz="1800"/>
          </a:p>
        </p:txBody>
      </p:sp>
      <p:pic>
        <p:nvPicPr>
          <p:cNvPr id="602" name="Google Shape;602;g1b140c69743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05550"/>
            <a:ext cx="4204125" cy="28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b140c69743_0_110"/>
          <p:cNvSpPr txBox="1"/>
          <p:nvPr/>
        </p:nvSpPr>
        <p:spPr>
          <a:xfrm>
            <a:off x="680554" y="15413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41.7; </a:t>
            </a:r>
            <a:r>
              <a:rPr b="1" lang="ru-RU" sz="1800"/>
              <a:t>PSNR</a:t>
            </a:r>
            <a:r>
              <a:rPr lang="ru-RU" sz="1800"/>
              <a:t> = 28.3 dB</a:t>
            </a:r>
            <a:endParaRPr sz="1800"/>
          </a:p>
        </p:txBody>
      </p:sp>
      <p:pic>
        <p:nvPicPr>
          <p:cNvPr id="604" name="Google Shape;604;g1b140c69743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725" y="1438600"/>
            <a:ext cx="4154714" cy="27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b140c69743_0_110"/>
          <p:cNvSpPr txBox="1"/>
          <p:nvPr/>
        </p:nvSpPr>
        <p:spPr>
          <a:xfrm>
            <a:off x="4719154" y="15413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28.5; </a:t>
            </a:r>
            <a:r>
              <a:rPr b="1" lang="ru-RU" sz="1800"/>
              <a:t>PSNR</a:t>
            </a:r>
            <a:r>
              <a:rPr lang="ru-RU" sz="1800"/>
              <a:t> = 28.0 dB</a:t>
            </a:r>
            <a:endParaRPr sz="1800"/>
          </a:p>
        </p:txBody>
      </p:sp>
      <p:pic>
        <p:nvPicPr>
          <p:cNvPr id="606" name="Google Shape;606;g1b140c69743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4106050"/>
            <a:ext cx="4154726" cy="276981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b140c69743_0_110"/>
          <p:cNvSpPr txBox="1"/>
          <p:nvPr/>
        </p:nvSpPr>
        <p:spPr>
          <a:xfrm>
            <a:off x="756754" y="42083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26.4; </a:t>
            </a:r>
            <a:r>
              <a:rPr b="1" lang="ru-RU" sz="1800"/>
              <a:t>PSNR</a:t>
            </a:r>
            <a:r>
              <a:rPr lang="ru-RU" sz="1800"/>
              <a:t> = 28.1 dB</a:t>
            </a:r>
            <a:endParaRPr sz="1800"/>
          </a:p>
        </p:txBody>
      </p:sp>
      <p:pic>
        <p:nvPicPr>
          <p:cNvPr id="608" name="Google Shape;608;g1b140c69743_0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1725" y="4088183"/>
            <a:ext cx="4154726" cy="276981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b140c69743_0_110"/>
          <p:cNvSpPr txBox="1"/>
          <p:nvPr/>
        </p:nvSpPr>
        <p:spPr>
          <a:xfrm>
            <a:off x="4719154" y="4208300"/>
            <a:ext cx="34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CR</a:t>
            </a:r>
            <a:r>
              <a:rPr lang="ru-RU" sz="1800"/>
              <a:t> = 21.0; </a:t>
            </a:r>
            <a:r>
              <a:rPr b="1" lang="ru-RU" sz="1800"/>
              <a:t>PSNR</a:t>
            </a:r>
            <a:r>
              <a:rPr lang="ru-RU" sz="1800"/>
              <a:t> = 27.7 dB</a:t>
            </a:r>
            <a:endParaRPr sz="1800"/>
          </a:p>
        </p:txBody>
      </p:sp>
      <p:pic>
        <p:nvPicPr>
          <p:cNvPr id="610" name="Google Shape;610;g1b140c69743_0_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7875" y="1438600"/>
            <a:ext cx="4154649" cy="27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1b140c69743_0_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4125" y="4088183"/>
            <a:ext cx="4154726" cy="276981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b140c69743_0_110"/>
          <p:cNvSpPr txBox="1"/>
          <p:nvPr>
            <p:ph idx="12" type="sldNum"/>
          </p:nvPr>
        </p:nvSpPr>
        <p:spPr>
          <a:xfrm>
            <a:off x="11409045" y="64855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10/17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1c80bb509_3_32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Использование опорного кадра</a:t>
            </a:r>
            <a:endParaRPr/>
          </a:p>
        </p:txBody>
      </p:sp>
      <p:pic>
        <p:nvPicPr>
          <p:cNvPr id="619" name="Google Shape;619;g1a1c80bb509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52" y="1636650"/>
            <a:ext cx="6186248" cy="4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a1c80bb509_3_32"/>
          <p:cNvSpPr txBox="1"/>
          <p:nvPr/>
        </p:nvSpPr>
        <p:spPr>
          <a:xfrm>
            <a:off x="8559054" y="1934500"/>
            <a:ext cx="345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/>
              <a:t>Оригинал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1" name="Google Shape;621;g1a1c80bb509_3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4075"/>
            <a:ext cx="6089250" cy="40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1a1c80bb509_3_32"/>
          <p:cNvSpPr txBox="1"/>
          <p:nvPr/>
        </p:nvSpPr>
        <p:spPr>
          <a:xfrm>
            <a:off x="2316700" y="202945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Tucker, PSNR = 25 dB</a:t>
            </a:r>
            <a:endParaRPr/>
          </a:p>
        </p:txBody>
      </p:sp>
      <p:sp>
        <p:nvSpPr>
          <p:cNvPr id="623" name="Google Shape;623;g1a1c80bb509_3_32"/>
          <p:cNvSpPr txBox="1"/>
          <p:nvPr/>
        </p:nvSpPr>
        <p:spPr>
          <a:xfrm>
            <a:off x="3808900" y="621805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Данный подход требует дальнейшей доработки</a:t>
            </a:r>
            <a:endParaRPr b="1"/>
          </a:p>
        </p:txBody>
      </p:sp>
      <p:sp>
        <p:nvSpPr>
          <p:cNvPr id="624" name="Google Shape;624;g1a1c80bb509_3_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11/17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b140c69743_0_29"/>
          <p:cNvSpPr txBox="1"/>
          <p:nvPr/>
        </p:nvSpPr>
        <p:spPr>
          <a:xfrm>
            <a:off x="6462800" y="2464225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1b140c69743_0_29"/>
          <p:cNvSpPr txBox="1"/>
          <p:nvPr/>
        </p:nvSpPr>
        <p:spPr>
          <a:xfrm>
            <a:off x="677325" y="1249900"/>
            <a:ext cx="894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Исходный датасет: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видео в y4m формате </a:t>
            </a:r>
            <a:r>
              <a:rPr lang="ru-RU"/>
              <a:t>(yuv420)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30-60 фреймов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Общий размер ~3.9 Гб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оценки CR считаем отношение размера датасета до сжатия и в сжатом формате.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size = 30 фреймов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PSNR и SSIM усреднены по всем видео в датасете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1b140c69743_0_29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Сравнительный анализ работы алгоритмов</a:t>
            </a:r>
            <a:endParaRPr/>
          </a:p>
        </p:txBody>
      </p:sp>
      <p:sp>
        <p:nvSpPr>
          <p:cNvPr id="633" name="Google Shape;633;g1b140c69743_0_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12/17</a:t>
            </a:r>
            <a:endParaRPr sz="1600"/>
          </a:p>
        </p:txBody>
      </p:sp>
      <p:pic>
        <p:nvPicPr>
          <p:cNvPr id="634" name="Google Shape;634;g1b140c69743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35825"/>
            <a:ext cx="516255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b140c69743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750" y="2635825"/>
            <a:ext cx="5210175" cy="362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g1b140c69743_0_29"/>
          <p:cNvCxnSpPr/>
          <p:nvPr/>
        </p:nvCxnSpPr>
        <p:spPr>
          <a:xfrm>
            <a:off x="897950" y="3572075"/>
            <a:ext cx="439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g1b140c69743_0_29"/>
          <p:cNvCxnSpPr/>
          <p:nvPr/>
        </p:nvCxnSpPr>
        <p:spPr>
          <a:xfrm>
            <a:off x="6600800" y="3300150"/>
            <a:ext cx="439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a0c9b48b39_0_592"/>
          <p:cNvSpPr txBox="1"/>
          <p:nvPr/>
        </p:nvSpPr>
        <p:spPr>
          <a:xfrm>
            <a:off x="677325" y="868900"/>
            <a:ext cx="475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-RU"/>
              <a:t>Д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атасет </a:t>
            </a:r>
            <a:r>
              <a:rPr b="1" lang="ru-RU"/>
              <a:t>4K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u-RU"/>
              <a:t>4K</a:t>
            </a:r>
            <a:r>
              <a:rPr lang="ru-RU"/>
              <a:t> (3840x2160)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-RU"/>
              <a:t>14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видео в y4m формате (yuv420)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фреймов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Общий размер ~</a:t>
            </a:r>
            <a:r>
              <a:rPr lang="ru-RU"/>
              <a:t>20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ru-RU"/>
              <a:t>7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Гб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size = </a:t>
            </a:r>
            <a:r>
              <a:rPr lang="ru-RU">
                <a:solidFill>
                  <a:schemeClr val="dk1"/>
                </a:solidFill>
              </a:rPr>
              <a:t>2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фреймов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Tucker format (st-HOSVD)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>
                <a:solidFill>
                  <a:schemeClr val="dk1"/>
                </a:solidFill>
              </a:rPr>
              <a:t>~7 часов</a:t>
            </a:r>
            <a:r>
              <a:rPr lang="ru-RU">
                <a:solidFill>
                  <a:schemeClr val="dk1"/>
                </a:solidFill>
              </a:rPr>
              <a:t> для компрессии на CPU (1 измерение)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g1a0c9b48b39_0_592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Влияние разрешения видео на CR</a:t>
            </a:r>
            <a:endParaRPr/>
          </a:p>
        </p:txBody>
      </p:sp>
      <p:pic>
        <p:nvPicPr>
          <p:cNvPr id="645" name="Google Shape;645;g1a0c9b48b39_0_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688100"/>
            <a:ext cx="5064784" cy="35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a0c9b48b39_0_592"/>
          <p:cNvSpPr txBox="1"/>
          <p:nvPr/>
        </p:nvSpPr>
        <p:spPr>
          <a:xfrm>
            <a:off x="6680375" y="868900"/>
            <a:ext cx="4852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-RU"/>
              <a:t>Д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атасет </a:t>
            </a:r>
            <a:r>
              <a:rPr b="1" lang="ru-RU"/>
              <a:t>360p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u-RU"/>
              <a:t>360p</a:t>
            </a:r>
            <a:r>
              <a:rPr lang="ru-RU"/>
              <a:t> (640x360)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-RU"/>
              <a:t>14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видео в y4m формате (yuv420)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фреймов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Общий размер ~</a:t>
            </a:r>
            <a:r>
              <a:rPr lang="ru-RU"/>
              <a:t>0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r>
              <a:rPr lang="ru-RU"/>
              <a:t>76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Гб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Chunk size = </a:t>
            </a:r>
            <a:r>
              <a:rPr lang="ru-RU">
                <a:solidFill>
                  <a:schemeClr val="dk1"/>
                </a:solidFill>
              </a:rPr>
              <a:t>2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фреймов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Tucker format (st-HOSVD)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ru-RU">
                <a:solidFill>
                  <a:schemeClr val="dk1"/>
                </a:solidFill>
              </a:rPr>
              <a:t>~3 минуты</a:t>
            </a:r>
            <a:r>
              <a:rPr lang="ru-RU">
                <a:solidFill>
                  <a:schemeClr val="dk1"/>
                </a:solidFill>
              </a:rPr>
              <a:t> для компрессии на CPU (1 измерение)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g1a0c9b48b39_0_5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975" y="2707025"/>
            <a:ext cx="5111507" cy="35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1a0c9b48b39_0_592"/>
          <p:cNvSpPr txBox="1"/>
          <p:nvPr/>
        </p:nvSpPr>
        <p:spPr>
          <a:xfrm>
            <a:off x="3897150" y="626155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СR</a:t>
            </a:r>
            <a:r>
              <a:rPr lang="ru-RU"/>
              <a:t> увеличивается в </a:t>
            </a:r>
            <a:r>
              <a:rPr b="1" lang="ru-RU"/>
              <a:t>6-10 раз</a:t>
            </a:r>
            <a:r>
              <a:rPr lang="ru-RU"/>
              <a:t> для </a:t>
            </a:r>
            <a:r>
              <a:rPr b="1" lang="ru-RU"/>
              <a:t>4K</a:t>
            </a:r>
            <a:r>
              <a:rPr lang="ru-RU"/>
              <a:t> относительно </a:t>
            </a:r>
            <a:r>
              <a:rPr b="1" lang="ru-RU"/>
              <a:t>360p</a:t>
            </a:r>
            <a:endParaRPr b="1"/>
          </a:p>
        </p:txBody>
      </p:sp>
      <p:sp>
        <p:nvSpPr>
          <p:cNvPr id="649" name="Google Shape;649;g1a0c9b48b39_0_59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13/17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a0c9b48b39_0_606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Демонстрация web-сервиса</a:t>
            </a:r>
            <a:endParaRPr/>
          </a:p>
        </p:txBody>
      </p:sp>
      <p:sp>
        <p:nvSpPr>
          <p:cNvPr id="656" name="Google Shape;656;g1a0c9b48b39_0_60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14/17</a:t>
            </a:r>
            <a:endParaRPr sz="1600"/>
          </a:p>
        </p:txBody>
      </p:sp>
      <p:pic>
        <p:nvPicPr>
          <p:cNvPr id="657" name="Google Shape;657;g1a0c9b48b39_0_606" title="main_usage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026" y="911250"/>
            <a:ext cx="6833600" cy="51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140c69743_0_49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Результаты</a:t>
            </a:r>
            <a:endParaRPr/>
          </a:p>
        </p:txBody>
      </p:sp>
      <p:sp>
        <p:nvSpPr>
          <p:cNvPr id="664" name="Google Shape;664;g1b140c69743_0_49"/>
          <p:cNvSpPr txBox="1"/>
          <p:nvPr/>
        </p:nvSpPr>
        <p:spPr>
          <a:xfrm>
            <a:off x="996625" y="1963650"/>
            <a:ext cx="10203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Реализован базовый функционал для видеокомпрессии с использованием следующих тензорных форматов: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Tucker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Tensor-Train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Разработан и реализован алгоритм аналитического нахождения рангов разложений для получения заданной метрики качества (PSNR)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Проверен “наивный” подход с использованием опорного кадра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Проанализировано влияние разрешения видео на качество видеокомпрессии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Разработан Web-сервис для компрессии и хранения видео</a:t>
            </a:r>
            <a:endParaRPr sz="2000"/>
          </a:p>
        </p:txBody>
      </p:sp>
      <p:sp>
        <p:nvSpPr>
          <p:cNvPr id="665" name="Google Shape;665;g1b140c69743_0_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15/17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b140c69743_2_10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16/17</a:t>
            </a:r>
            <a:endParaRPr sz="1600"/>
          </a:p>
        </p:txBody>
      </p:sp>
      <p:sp>
        <p:nvSpPr>
          <p:cNvPr id="672" name="Google Shape;672;g1b140c69743_2_105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673" name="Google Shape;673;g1b140c69743_2_105"/>
          <p:cNvSpPr txBox="1"/>
          <p:nvPr/>
        </p:nvSpPr>
        <p:spPr>
          <a:xfrm>
            <a:off x="691825" y="1125450"/>
            <a:ext cx="10203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u="sng"/>
              <a:t>Выводы:</a:t>
            </a:r>
            <a:endParaRPr sz="2000"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Исследованные подходы позволяют эффективно сжимать видео, но требуют дальнейшей доработки для конкуренции с SOTA кодеками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Формат Tucker’a в среднем дает лучшую компрессию (CR) чем Tensor-Train при идентичном качестве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Подход с использованием опорного кадра требует дальнейшей доработки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Методы лучше работают для видео более высокого разрешения (в 6-10 раз для 4K vs 360p)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Могут быть использованы в web-сервисе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u="sng"/>
              <a:t>Дальнейшие направления:</a:t>
            </a:r>
            <a:endParaRPr sz="2000"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Оптимизация быстродействия: GPU(PyTorch), оптимизация алгоритмов (e.g. randomized-SVD vs. SVD), распараллеливание работы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Улучшение качества сжатия: предобработка данных + эвристики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Интеграция в существующие решения для видеокомпрессии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/>
              <a:t>Доработка web-сервиса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140c69743_2_78"/>
          <p:cNvSpPr txBox="1"/>
          <p:nvPr>
            <p:ph type="title"/>
          </p:nvPr>
        </p:nvSpPr>
        <p:spPr>
          <a:xfrm>
            <a:off x="143934" y="3873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План доклада</a:t>
            </a:r>
            <a:endParaRPr/>
          </a:p>
        </p:txBody>
      </p:sp>
      <p:sp>
        <p:nvSpPr>
          <p:cNvPr id="412" name="Google Shape;412;g1b140c69743_2_7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1/17</a:t>
            </a:r>
            <a:endParaRPr sz="1600"/>
          </a:p>
        </p:txBody>
      </p:sp>
      <p:sp>
        <p:nvSpPr>
          <p:cNvPr id="413" name="Google Shape;413;g1b140c69743_2_78"/>
          <p:cNvSpPr txBox="1"/>
          <p:nvPr/>
        </p:nvSpPr>
        <p:spPr>
          <a:xfrm>
            <a:off x="848625" y="1608425"/>
            <a:ext cx="9561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 u="sng"/>
              <a:t>Описание проекта</a:t>
            </a:r>
            <a:endParaRPr sz="2000" u="sng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Введение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Постановка задачи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Структура</a:t>
            </a:r>
            <a:r>
              <a:rPr lang="ru-RU" sz="2000"/>
              <a:t> проекта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ru-RU" sz="2000"/>
              <a:t>Стэк технологий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ru-RU" sz="2000"/>
              <a:t>Метрики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ru-RU" sz="2000"/>
              <a:t>Используемые тензорные разложения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 u="sng"/>
              <a:t>Демонстрация результатов</a:t>
            </a:r>
            <a:endParaRPr sz="2000" u="sng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Результаты сжатия отдельных видео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Опорный кадр + сжатие остатков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Метрики на полном датасете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Сравнение метрик качества на видео с разными разрешениями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ru-RU" sz="2000"/>
              <a:t>Демонстрация web-сервиса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-RU" sz="2000" u="sng"/>
              <a:t>Выводы</a:t>
            </a:r>
            <a:r>
              <a:rPr lang="ru-RU" sz="2000"/>
              <a:t>	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7"/>
          <p:cNvSpPr txBox="1"/>
          <p:nvPr/>
        </p:nvSpPr>
        <p:spPr>
          <a:xfrm>
            <a:off x="671513" y="42193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Сергей Матвеев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9" name="Google Shape;679;p17"/>
          <p:cNvSpPr txBox="1"/>
          <p:nvPr/>
        </p:nvSpPr>
        <p:spPr>
          <a:xfrm>
            <a:off x="671513" y="4575062"/>
            <a:ext cx="254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Ментор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3447855" y="42193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Илья Трофимов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1" name="Google Shape;681;p17"/>
          <p:cNvSpPr txBox="1"/>
          <p:nvPr/>
        </p:nvSpPr>
        <p:spPr>
          <a:xfrm>
            <a:off x="3295455" y="4575062"/>
            <a:ext cx="2540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Прототипирование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Обзор литературы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6096196" y="42193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Александр Курилович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3" name="Google Shape;683;p17"/>
          <p:cNvSpPr txBox="1"/>
          <p:nvPr/>
        </p:nvSpPr>
        <p:spPr>
          <a:xfrm>
            <a:off x="6096196" y="4575062"/>
            <a:ext cx="2540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Поиск датасета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Прототипирование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-RU">
                <a:solidFill>
                  <a:schemeClr val="dk1"/>
                </a:solidFill>
              </a:rPr>
              <a:t>Базовый функционал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7"/>
          <p:cNvSpPr txBox="1"/>
          <p:nvPr/>
        </p:nvSpPr>
        <p:spPr>
          <a:xfrm>
            <a:off x="9329738" y="42193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Юрий Кузнецов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9182129" y="4575050"/>
            <a:ext cx="2687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ru-RU">
                <a:solidFill>
                  <a:schemeClr val="dk1"/>
                </a:solidFill>
              </a:rPr>
              <a:t>Web-сервис для компрессии и хранения видео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7"/>
          <p:cNvSpPr txBox="1"/>
          <p:nvPr>
            <p:ph type="title"/>
          </p:nvPr>
        </p:nvSpPr>
        <p:spPr>
          <a:xfrm>
            <a:off x="671513" y="519497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  <p:pic>
        <p:nvPicPr>
          <p:cNvPr id="687" name="Google Shape;6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425" y="2726150"/>
            <a:ext cx="1438500" cy="143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8" name="Google Shape;6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426" y="2761399"/>
            <a:ext cx="1438500" cy="143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9" name="Google Shape;689;p17"/>
          <p:cNvPicPr preferRelativeResize="0"/>
          <p:nvPr/>
        </p:nvPicPr>
        <p:blipFill rotWithShape="1">
          <a:blip r:embed="rId5">
            <a:alphaModFix/>
          </a:blip>
          <a:srcRect b="8333" l="0" r="0" t="8333"/>
          <a:stretch/>
        </p:blipFill>
        <p:spPr>
          <a:xfrm rot="354715">
            <a:off x="9509732" y="2738549"/>
            <a:ext cx="1325248" cy="132524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0" name="Google Shape;69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2138" y="2738475"/>
            <a:ext cx="1325400" cy="132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1" name="Google Shape;691;p17"/>
          <p:cNvPicPr preferRelativeResize="0"/>
          <p:nvPr/>
        </p:nvPicPr>
        <p:blipFill rotWithShape="1">
          <a:blip r:embed="rId7">
            <a:alphaModFix/>
          </a:blip>
          <a:srcRect b="16500" l="7239" r="7588" t="12278"/>
          <a:stretch/>
        </p:blipFill>
        <p:spPr>
          <a:xfrm>
            <a:off x="6419050" y="2662325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2" name="Google Shape;692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17/17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698" name="Google Shape;698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g1a0c9b48b39_0_502"/>
          <p:cNvPicPr preferRelativeResize="0"/>
          <p:nvPr/>
        </p:nvPicPr>
        <p:blipFill rotWithShape="1">
          <a:blip r:embed="rId3">
            <a:alphaModFix/>
          </a:blip>
          <a:srcRect b="26085" l="20473" r="9292" t="2608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a0c9b48b39_0_502"/>
          <p:cNvSpPr txBox="1"/>
          <p:nvPr>
            <p:ph type="title"/>
          </p:nvPr>
        </p:nvSpPr>
        <p:spPr>
          <a:xfrm>
            <a:off x="603172" y="1119966"/>
            <a:ext cx="5726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Работа над проектом</a:t>
            </a:r>
            <a:endParaRPr/>
          </a:p>
        </p:txBody>
      </p:sp>
      <p:sp>
        <p:nvSpPr>
          <p:cNvPr id="706" name="Google Shape;706;g1a0c9b48b39_0_502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1a0c9b48b39_0_502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a0c9b48b39_0_502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1a0c9b48b39_0_502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1a0c9b48b39_0_502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1a0c9b48b39_0_50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5c1f8cb639_0_4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Road map</a:t>
            </a:r>
            <a:endParaRPr/>
          </a:p>
        </p:txBody>
      </p:sp>
      <p:cxnSp>
        <p:nvCxnSpPr>
          <p:cNvPr id="717" name="Google Shape;717;g15c1f8cb639_0_4"/>
          <p:cNvCxnSpPr/>
          <p:nvPr/>
        </p:nvCxnSpPr>
        <p:spPr>
          <a:xfrm>
            <a:off x="2246755" y="5366104"/>
            <a:ext cx="9472800" cy="0"/>
          </a:xfrm>
          <a:prstGeom prst="straightConnector1">
            <a:avLst/>
          </a:prstGeom>
          <a:noFill/>
          <a:ln cap="flat" cmpd="sng" w="381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18" name="Google Shape;718;g15c1f8cb639_0_4"/>
          <p:cNvSpPr/>
          <p:nvPr/>
        </p:nvSpPr>
        <p:spPr>
          <a:xfrm>
            <a:off x="2251700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5c1f8cb639_0_4"/>
          <p:cNvSpPr/>
          <p:nvPr/>
        </p:nvSpPr>
        <p:spPr>
          <a:xfrm>
            <a:off x="3516652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15c1f8cb639_0_4"/>
          <p:cNvSpPr/>
          <p:nvPr/>
        </p:nvSpPr>
        <p:spPr>
          <a:xfrm>
            <a:off x="4833676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15c1f8cb639_0_4"/>
          <p:cNvSpPr/>
          <p:nvPr/>
        </p:nvSpPr>
        <p:spPr>
          <a:xfrm>
            <a:off x="6218588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15c1f8cb639_0_4"/>
          <p:cNvSpPr/>
          <p:nvPr/>
        </p:nvSpPr>
        <p:spPr>
          <a:xfrm>
            <a:off x="7593812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15c1f8cb639_0_4"/>
          <p:cNvSpPr/>
          <p:nvPr/>
        </p:nvSpPr>
        <p:spPr>
          <a:xfrm>
            <a:off x="8988412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5c1f8cb639_0_4"/>
          <p:cNvSpPr/>
          <p:nvPr/>
        </p:nvSpPr>
        <p:spPr>
          <a:xfrm>
            <a:off x="10383013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15c1f8cb639_0_4"/>
          <p:cNvSpPr/>
          <p:nvPr/>
        </p:nvSpPr>
        <p:spPr>
          <a:xfrm>
            <a:off x="11641201" y="5298663"/>
            <a:ext cx="135000" cy="135000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5c1f8cb639_0_4"/>
          <p:cNvSpPr txBox="1"/>
          <p:nvPr/>
        </p:nvSpPr>
        <p:spPr>
          <a:xfrm>
            <a:off x="1976622" y="5468588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Сен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15c1f8cb639_0_4"/>
          <p:cNvSpPr txBox="1"/>
          <p:nvPr/>
        </p:nvSpPr>
        <p:spPr>
          <a:xfrm>
            <a:off x="4558585" y="5468588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Окт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15c1f8cb639_0_4"/>
          <p:cNvSpPr txBox="1"/>
          <p:nvPr/>
        </p:nvSpPr>
        <p:spPr>
          <a:xfrm>
            <a:off x="7318724" y="5486688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Ноя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Google Shape;729;g15c1f8cb639_0_4"/>
          <p:cNvCxnSpPr/>
          <p:nvPr/>
        </p:nvCxnSpPr>
        <p:spPr>
          <a:xfrm>
            <a:off x="2279975" y="4813275"/>
            <a:ext cx="9499200" cy="2790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30" name="Google Shape;730;g15c1f8cb639_0_4"/>
          <p:cNvSpPr/>
          <p:nvPr/>
        </p:nvSpPr>
        <p:spPr>
          <a:xfrm>
            <a:off x="7593800" y="4708000"/>
            <a:ext cx="2850300" cy="2718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15c1f8cb639_0_4"/>
          <p:cNvSpPr txBox="1"/>
          <p:nvPr/>
        </p:nvSpPr>
        <p:spPr>
          <a:xfrm>
            <a:off x="146005" y="1546800"/>
            <a:ext cx="15501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Обзор тензорных методов сжатия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15c1f8cb639_0_4"/>
          <p:cNvSpPr txBox="1"/>
          <p:nvPr/>
        </p:nvSpPr>
        <p:spPr>
          <a:xfrm>
            <a:off x="304250" y="3090750"/>
            <a:ext cx="1186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Tucker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decomposition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5c1f8cb639_0_4"/>
          <p:cNvSpPr txBox="1"/>
          <p:nvPr/>
        </p:nvSpPr>
        <p:spPr>
          <a:xfrm>
            <a:off x="229693" y="3861150"/>
            <a:ext cx="139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Tensor Train decomposition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15c1f8cb639_0_4"/>
          <p:cNvSpPr txBox="1"/>
          <p:nvPr/>
        </p:nvSpPr>
        <p:spPr>
          <a:xfrm>
            <a:off x="-7000" y="2301938"/>
            <a:ext cx="1866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 датасета, чтение и запись данных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15c1f8cb639_0_4"/>
          <p:cNvSpPr txBox="1"/>
          <p:nvPr/>
        </p:nvSpPr>
        <p:spPr>
          <a:xfrm>
            <a:off x="304251" y="4468525"/>
            <a:ext cx="12336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Программная реализация энкодера/декодера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5c1f8cb639_0_4"/>
          <p:cNvSpPr txBox="1"/>
          <p:nvPr/>
        </p:nvSpPr>
        <p:spPr>
          <a:xfrm>
            <a:off x="10107936" y="55305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Дек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g15c1f8cb639_0_4"/>
          <p:cNvCxnSpPr/>
          <p:nvPr/>
        </p:nvCxnSpPr>
        <p:spPr>
          <a:xfrm>
            <a:off x="2279975" y="4051275"/>
            <a:ext cx="9499200" cy="2790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8" name="Google Shape;738;g15c1f8cb639_0_4"/>
          <p:cNvCxnSpPr/>
          <p:nvPr/>
        </p:nvCxnSpPr>
        <p:spPr>
          <a:xfrm>
            <a:off x="2279975" y="3289275"/>
            <a:ext cx="9499200" cy="2790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9" name="Google Shape;739;g15c1f8cb639_0_4"/>
          <p:cNvCxnSpPr/>
          <p:nvPr/>
        </p:nvCxnSpPr>
        <p:spPr>
          <a:xfrm>
            <a:off x="2279975" y="2527275"/>
            <a:ext cx="9499200" cy="2790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40" name="Google Shape;740;g15c1f8cb639_0_4"/>
          <p:cNvCxnSpPr/>
          <p:nvPr/>
        </p:nvCxnSpPr>
        <p:spPr>
          <a:xfrm>
            <a:off x="2279975" y="1765275"/>
            <a:ext cx="9499200" cy="2790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41" name="Google Shape;741;g15c1f8cb639_0_4"/>
          <p:cNvSpPr/>
          <p:nvPr/>
        </p:nvSpPr>
        <p:spPr>
          <a:xfrm>
            <a:off x="4825695" y="3929325"/>
            <a:ext cx="2850300" cy="271800"/>
          </a:xfrm>
          <a:prstGeom prst="roundRect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15c1f8cb639_0_4"/>
          <p:cNvSpPr/>
          <p:nvPr/>
        </p:nvSpPr>
        <p:spPr>
          <a:xfrm>
            <a:off x="4833572" y="3167322"/>
            <a:ext cx="2850300" cy="271800"/>
          </a:xfrm>
          <a:prstGeom prst="roundRect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15c1f8cb639_0_4"/>
          <p:cNvSpPr/>
          <p:nvPr/>
        </p:nvSpPr>
        <p:spPr>
          <a:xfrm>
            <a:off x="2279975" y="1637350"/>
            <a:ext cx="2688600" cy="271800"/>
          </a:xfrm>
          <a:prstGeom prst="roundRect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15c1f8cb639_0_4"/>
          <p:cNvSpPr/>
          <p:nvPr/>
        </p:nvSpPr>
        <p:spPr>
          <a:xfrm>
            <a:off x="2279975" y="2405325"/>
            <a:ext cx="2688600" cy="271800"/>
          </a:xfrm>
          <a:prstGeom prst="roundRect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15c1f8cb639_0_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0" name="Google Shape;750;p15"/>
          <p:cNvCxnSpPr/>
          <p:nvPr/>
        </p:nvCxnSpPr>
        <p:spPr>
          <a:xfrm rot="10800000">
            <a:off x="-42658" y="3591512"/>
            <a:ext cx="12234658" cy="0"/>
          </a:xfrm>
          <a:prstGeom prst="straightConnector1">
            <a:avLst/>
          </a:prstGeom>
          <a:noFill/>
          <a:ln cap="flat" cmpd="sng" w="12700">
            <a:solidFill>
              <a:srgbClr val="E1E1E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1" name="Google Shape;751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Планы к следующему контрольному рубежу</a:t>
            </a:r>
            <a:endParaRPr/>
          </a:p>
        </p:txBody>
      </p:sp>
      <p:sp>
        <p:nvSpPr>
          <p:cNvPr id="752" name="Google Shape;752;p15"/>
          <p:cNvSpPr/>
          <p:nvPr/>
        </p:nvSpPr>
        <p:spPr>
          <a:xfrm>
            <a:off x="3847747" y="3156800"/>
            <a:ext cx="869400" cy="8694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3" name="Google Shape;753;p15"/>
          <p:cNvSpPr/>
          <p:nvPr/>
        </p:nvSpPr>
        <p:spPr>
          <a:xfrm>
            <a:off x="9194774" y="3156753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4" name="Google Shape;754;p15"/>
          <p:cNvSpPr/>
          <p:nvPr/>
        </p:nvSpPr>
        <p:spPr>
          <a:xfrm>
            <a:off x="6496170" y="3157938"/>
            <a:ext cx="869400" cy="8694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8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5" name="Google Shape;755;p15"/>
          <p:cNvSpPr/>
          <p:nvPr/>
        </p:nvSpPr>
        <p:spPr>
          <a:xfrm>
            <a:off x="665918" y="3157870"/>
            <a:ext cx="869519" cy="86951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5"/>
          <p:cNvSpPr txBox="1"/>
          <p:nvPr/>
        </p:nvSpPr>
        <p:spPr>
          <a:xfrm>
            <a:off x="246281" y="4250028"/>
            <a:ext cx="25500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selection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 selection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Literature review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5"/>
          <p:cNvSpPr txBox="1"/>
          <p:nvPr/>
        </p:nvSpPr>
        <p:spPr>
          <a:xfrm>
            <a:off x="3007445" y="4280978"/>
            <a:ext cx="2550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Tacker decomposition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Tensor Train decomposition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5"/>
          <p:cNvSpPr txBox="1"/>
          <p:nvPr/>
        </p:nvSpPr>
        <p:spPr>
          <a:xfrm>
            <a:off x="5801347" y="4250028"/>
            <a:ext cx="25500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decoder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 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5"/>
          <p:cNvSpPr txBox="1"/>
          <p:nvPr/>
        </p:nvSpPr>
        <p:spPr>
          <a:xfrm>
            <a:off x="8546536" y="4250028"/>
            <a:ext cx="255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defence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g1a0c9b48b39_0_512"/>
          <p:cNvPicPr preferRelativeResize="0"/>
          <p:nvPr/>
        </p:nvPicPr>
        <p:blipFill rotWithShape="1">
          <a:blip r:embed="rId3">
            <a:alphaModFix/>
          </a:blip>
          <a:srcRect b="31203" l="72252" r="94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a0c9b48b39_0_512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Что сделали</a:t>
            </a:r>
            <a:endParaRPr/>
          </a:p>
        </p:txBody>
      </p:sp>
      <p:sp>
        <p:nvSpPr>
          <p:cNvPr id="767" name="Google Shape;767;g1a0c9b48b39_0_512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Чтение/запись видео из/в RAW формат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1a0c9b48b39_0_512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Видеокомпрессию при помощи Tucker decomposition и TTSVD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1a0c9b48b39_0_512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Чтение/запись видео из/в сжатый формат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1a0c9b48b39_0_512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Прототип для аналитического выбора рангов разложения с использованием нормы Фробениуса в TTSVD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a0c9b48b39_0_512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a0c9b48b39_0_512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1a0c9b48b39_0_512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a0c9b48b39_0_512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1a0c9b48b39_0_5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g1a0c9b48b39_0_525"/>
          <p:cNvPicPr preferRelativeResize="0"/>
          <p:nvPr/>
        </p:nvPicPr>
        <p:blipFill rotWithShape="1">
          <a:blip r:embed="rId3">
            <a:alphaModFix/>
          </a:blip>
          <a:srcRect b="31203" l="72252" r="94" t="30439"/>
          <a:stretch/>
        </p:blipFill>
        <p:spPr>
          <a:xfrm>
            <a:off x="0" y="692152"/>
            <a:ext cx="5243288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1a0c9b48b39_0_525"/>
          <p:cNvSpPr txBox="1"/>
          <p:nvPr>
            <p:ph type="title"/>
          </p:nvPr>
        </p:nvSpPr>
        <p:spPr>
          <a:xfrm>
            <a:off x="677335" y="2622900"/>
            <a:ext cx="45660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Что не успели сделать</a:t>
            </a:r>
            <a:endParaRPr/>
          </a:p>
        </p:txBody>
      </p:sp>
      <p:sp>
        <p:nvSpPr>
          <p:cNvPr id="782" name="Google Shape;782;g1a0c9b48b39_0_525"/>
          <p:cNvSpPr txBox="1"/>
          <p:nvPr/>
        </p:nvSpPr>
        <p:spPr>
          <a:xfrm>
            <a:off x="6095999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Стримминг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1a0c9b48b39_0_525"/>
          <p:cNvSpPr txBox="1"/>
          <p:nvPr/>
        </p:nvSpPr>
        <p:spPr>
          <a:xfrm>
            <a:off x="9112730" y="1766030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Сервис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1a0c9b48b39_0_525"/>
          <p:cNvSpPr txBox="1"/>
          <p:nvPr/>
        </p:nvSpPr>
        <p:spPr>
          <a:xfrm>
            <a:off x="6095999" y="4602997"/>
            <a:ext cx="25056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Аналитическое вычисление рангов тензорных разложений для Tucker decomposition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1a0c9b48b39_0_525"/>
          <p:cNvSpPr txBox="1"/>
          <p:nvPr/>
        </p:nvSpPr>
        <p:spPr>
          <a:xfrm>
            <a:off x="9112730" y="4602997"/>
            <a:ext cx="26244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Реализация на PyTorch(CUDA)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1a0c9b48b39_0_525"/>
          <p:cNvSpPr/>
          <p:nvPr/>
        </p:nvSpPr>
        <p:spPr>
          <a:xfrm>
            <a:off x="6096000" y="71850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1a0c9b48b39_0_525"/>
          <p:cNvSpPr/>
          <p:nvPr/>
        </p:nvSpPr>
        <p:spPr>
          <a:xfrm>
            <a:off x="9112731" y="7138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1a0c9b48b39_0_525"/>
          <p:cNvSpPr/>
          <p:nvPr/>
        </p:nvSpPr>
        <p:spPr>
          <a:xfrm>
            <a:off x="6096000" y="3709675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1a0c9b48b39_0_525"/>
          <p:cNvSpPr/>
          <p:nvPr/>
        </p:nvSpPr>
        <p:spPr>
          <a:xfrm>
            <a:off x="9112731" y="370502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1a0c9b48b39_0_5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1a0c9b48b39_0_7"/>
          <p:cNvPicPr preferRelativeResize="0"/>
          <p:nvPr/>
        </p:nvPicPr>
        <p:blipFill rotWithShape="1">
          <a:blip r:embed="rId3">
            <a:alphaModFix/>
          </a:blip>
          <a:srcRect b="31203" l="72252" r="94" t="30439"/>
          <a:stretch/>
        </p:blipFill>
        <p:spPr>
          <a:xfrm>
            <a:off x="0" y="0"/>
            <a:ext cx="583188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a0c9b48b39_0_7"/>
          <p:cNvSpPr txBox="1"/>
          <p:nvPr>
            <p:ph idx="1" type="body"/>
          </p:nvPr>
        </p:nvSpPr>
        <p:spPr>
          <a:xfrm>
            <a:off x="6458200" y="1606550"/>
            <a:ext cx="5075100" cy="4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255586" lvl="1" marL="255586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Чтение raw видео chunk-ами</a:t>
            </a:r>
            <a:endParaRPr sz="1800"/>
          </a:p>
          <a:p>
            <a:pPr indent="-255586" lvl="1" marL="255586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ru-RU" sz="1800"/>
              <a:t>Распараллеливание видеокомпрессии</a:t>
            </a:r>
            <a:endParaRPr sz="1800"/>
          </a:p>
          <a:p>
            <a:pPr indent="0" lvl="0" marL="9144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41286" lvl="1" marL="255586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797" name="Google Shape;797;g1a0c9b48b39_0_7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Возможность решения существующих недоработок проекта</a:t>
            </a:r>
            <a:endParaRPr/>
          </a:p>
        </p:txBody>
      </p:sp>
      <p:sp>
        <p:nvSpPr>
          <p:cNvPr id="798" name="Google Shape;798;g1a0c9b48b39_0_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"/>
          <p:cNvPicPr preferRelativeResize="0"/>
          <p:nvPr/>
        </p:nvPicPr>
        <p:blipFill rotWithShape="1">
          <a:blip r:embed="rId3">
            <a:alphaModFix/>
          </a:blip>
          <a:srcRect b="9239" l="0" r="34288" t="4670"/>
          <a:stretch/>
        </p:blipFill>
        <p:spPr>
          <a:xfrm>
            <a:off x="8204200" y="-1"/>
            <a:ext cx="39878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"/>
          <p:cNvSpPr txBox="1"/>
          <p:nvPr>
            <p:ph type="title"/>
          </p:nvPr>
        </p:nvSpPr>
        <p:spPr>
          <a:xfrm>
            <a:off x="677334" y="692150"/>
            <a:ext cx="4573539" cy="2452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Оригинальность продукта</a:t>
            </a:r>
            <a:endParaRPr/>
          </a:p>
        </p:txBody>
      </p:sp>
      <p:sp>
        <p:nvSpPr>
          <p:cNvPr id="805" name="Google Shape;805;p7"/>
          <p:cNvSpPr txBox="1"/>
          <p:nvPr>
            <p:ph idx="1" type="body"/>
          </p:nvPr>
        </p:nvSpPr>
        <p:spPr>
          <a:xfrm>
            <a:off x="677325" y="2241945"/>
            <a:ext cx="44394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Так как тензорные методы для сжатия и обработки видео-потока находятся на этапе “</a:t>
            </a:r>
            <a:r>
              <a:rPr i="1" lang="ru-RU"/>
              <a:t>научных разработок</a:t>
            </a:r>
            <a:r>
              <a:rPr lang="ru-RU"/>
              <a:t>” (публикуется много статей) есть шансы попасть в область до этапа патентных заявок и </a:t>
            </a:r>
            <a:r>
              <a:rPr b="1" lang="ru-RU"/>
              <a:t>опередить</a:t>
            </a:r>
            <a:r>
              <a:rPr lang="ru-RU"/>
              <a:t> (в хорошем смысле) конкурентов</a:t>
            </a:r>
            <a:endParaRPr/>
          </a:p>
        </p:txBody>
      </p:sp>
      <p:pic>
        <p:nvPicPr>
          <p:cNvPr id="806" name="Google Shape;806;p7"/>
          <p:cNvPicPr preferRelativeResize="0"/>
          <p:nvPr/>
        </p:nvPicPr>
        <p:blipFill rotWithShape="1">
          <a:blip r:embed="rId4">
            <a:alphaModFix/>
          </a:blip>
          <a:srcRect b="0" l="5932" r="0" t="0"/>
          <a:stretch/>
        </p:blipFill>
        <p:spPr>
          <a:xfrm>
            <a:off x="6095999" y="692150"/>
            <a:ext cx="6096001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"/>
          <p:cNvPicPr preferRelativeResize="0"/>
          <p:nvPr/>
        </p:nvPicPr>
        <p:blipFill rotWithShape="1">
          <a:blip r:embed="rId3">
            <a:alphaModFix/>
          </a:blip>
          <a:srcRect b="26084" l="20473" r="9287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"/>
          <p:cNvSpPr txBox="1"/>
          <p:nvPr>
            <p:ph type="title"/>
          </p:nvPr>
        </p:nvSpPr>
        <p:spPr>
          <a:xfrm>
            <a:off x="603172" y="1119966"/>
            <a:ext cx="5726400" cy="18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Описание проекта</a:t>
            </a:r>
            <a:endParaRPr/>
          </a:p>
        </p:txBody>
      </p:sp>
      <p:sp>
        <p:nvSpPr>
          <p:cNvPr id="420" name="Google Shape;420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 txBox="1"/>
          <p:nvPr/>
        </p:nvSpPr>
        <p:spPr>
          <a:xfrm>
            <a:off x="-1472025" y="2993175"/>
            <a:ext cx="73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"/>
          <p:cNvSpPr txBox="1"/>
          <p:nvPr>
            <p:ph type="title"/>
          </p:nvPr>
        </p:nvSpPr>
        <p:spPr>
          <a:xfrm>
            <a:off x="143934" y="3873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Постановка задачи</a:t>
            </a:r>
            <a:endParaRPr/>
          </a:p>
        </p:txBody>
      </p:sp>
      <p:sp>
        <p:nvSpPr>
          <p:cNvPr id="431" name="Google Shape;431;p3"/>
          <p:cNvSpPr/>
          <p:nvPr/>
        </p:nvSpPr>
        <p:spPr>
          <a:xfrm>
            <a:off x="6232344" y="4481586"/>
            <a:ext cx="1807500" cy="8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TensorVision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"/>
          <p:cNvSpPr/>
          <p:nvPr/>
        </p:nvSpPr>
        <p:spPr>
          <a:xfrm>
            <a:off x="900115" y="3135482"/>
            <a:ext cx="1807500" cy="830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volume of video files in raw formats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"/>
          <p:cNvSpPr/>
          <p:nvPr/>
        </p:nvSpPr>
        <p:spPr>
          <a:xfrm>
            <a:off x="900114" y="4483991"/>
            <a:ext cx="1807500" cy="83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bandwidth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"/>
          <p:cNvSpPr/>
          <p:nvPr/>
        </p:nvSpPr>
        <p:spPr>
          <a:xfrm>
            <a:off x="900113" y="5827733"/>
            <a:ext cx="1807500" cy="830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End-user experience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"/>
          <p:cNvSpPr txBox="1"/>
          <p:nvPr/>
        </p:nvSpPr>
        <p:spPr>
          <a:xfrm>
            <a:off x="677325" y="879050"/>
            <a:ext cx="112824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Научная часть: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Проверить идею о возможности сжатия видеопотока в популярные тензорные форматы: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формат Таккера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формат Tensor Train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Инженерная часть: </a:t>
            </a:r>
            <a:r>
              <a:rPr lang="ru-RU" sz="1600">
                <a:solidFill>
                  <a:schemeClr val="dk1"/>
                </a:solidFill>
              </a:rPr>
              <a:t>С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делать </a:t>
            </a:r>
            <a:r>
              <a:rPr lang="ru-RU" sz="1600">
                <a:solidFill>
                  <a:schemeClr val="dk1"/>
                </a:solidFill>
              </a:rPr>
              <a:t>web-</a:t>
            </a:r>
            <a:r>
              <a:rPr lang="ru-RU" sz="1600">
                <a:solidFill>
                  <a:schemeClr val="dk1"/>
                </a:solidFill>
              </a:rPr>
              <a:t>сервис</a:t>
            </a:r>
            <a:r>
              <a:rPr lang="ru-RU" sz="1600">
                <a:solidFill>
                  <a:schemeClr val="dk1"/>
                </a:solidFill>
              </a:rPr>
              <a:t> для компрессии и хранения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видео </a:t>
            </a:r>
            <a:r>
              <a:rPr lang="ru-RU" sz="1600">
                <a:solidFill>
                  <a:schemeClr val="dk1"/>
                </a:solidFill>
              </a:rPr>
              <a:t>в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сжатой тензорной форм</a:t>
            </a:r>
            <a:r>
              <a:rPr lang="ru-RU" sz="1600">
                <a:solidFill>
                  <a:schemeClr val="dk1"/>
                </a:solidFill>
              </a:rPr>
              <a:t>е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Полезность: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новый технологический подход к сжатию с потерями реальных видеоданных с </a:t>
            </a:r>
            <a:r>
              <a:rPr lang="ru-RU" sz="1600" u="sng">
                <a:solidFill>
                  <a:schemeClr val="dk1"/>
                </a:solidFill>
              </a:rPr>
              <a:t>аналитическим</a:t>
            </a:r>
            <a:r>
              <a:rPr lang="ru-RU" sz="1600">
                <a:solidFill>
                  <a:schemeClr val="dk1"/>
                </a:solidFill>
              </a:rPr>
              <a:t> выбором уровня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потерь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Имиджевый “выхлоп”: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надежда сделать исследовательскую работу на стыке с реальными технологиями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"/>
          <p:cNvSpPr/>
          <p:nvPr/>
        </p:nvSpPr>
        <p:spPr>
          <a:xfrm>
            <a:off x="3494441" y="3135482"/>
            <a:ext cx="1807500" cy="83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Effective lossy video compression </a:t>
            </a:r>
            <a:r>
              <a:rPr lang="ru-RU">
                <a:solidFill>
                  <a:schemeClr val="lt1"/>
                </a:solidFill>
              </a:rPr>
              <a:t>and</a:t>
            </a: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storage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"/>
          <p:cNvSpPr/>
          <p:nvPr/>
        </p:nvSpPr>
        <p:spPr>
          <a:xfrm>
            <a:off x="3494440" y="4483991"/>
            <a:ext cx="1807500" cy="83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Transmission of compressed video &amp; fast decoding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"/>
          <p:cNvSpPr/>
          <p:nvPr/>
        </p:nvSpPr>
        <p:spPr>
          <a:xfrm>
            <a:off x="3494439" y="5827733"/>
            <a:ext cx="1807500" cy="83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Selection of relevant quantitative metrics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"/>
          <p:cNvSpPr/>
          <p:nvPr/>
        </p:nvSpPr>
        <p:spPr>
          <a:xfrm>
            <a:off x="9024938" y="4321528"/>
            <a:ext cx="1150500" cy="1150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18000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</a:t>
            </a:r>
            <a:br>
              <a:rPr b="0" i="0" lang="ru-RU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млн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"/>
          <p:cNvSpPr/>
          <p:nvPr/>
        </p:nvSpPr>
        <p:spPr>
          <a:xfrm>
            <a:off x="10346067" y="4321528"/>
            <a:ext cx="1150500" cy="1150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0000" spcFirstLastPara="1" rIns="91425" wrap="square" tIns="18000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41" name="Google Shape;4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2655" y="4541601"/>
            <a:ext cx="614067" cy="614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"/>
          <p:cNvCxnSpPr>
            <a:stCxn id="432" idx="3"/>
            <a:endCxn id="436" idx="1"/>
          </p:cNvCxnSpPr>
          <p:nvPr/>
        </p:nvCxnSpPr>
        <p:spPr>
          <a:xfrm>
            <a:off x="2707615" y="3550532"/>
            <a:ext cx="786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3" name="Google Shape;443;p3"/>
          <p:cNvCxnSpPr>
            <a:stCxn id="433" idx="3"/>
            <a:endCxn id="437" idx="1"/>
          </p:cNvCxnSpPr>
          <p:nvPr/>
        </p:nvCxnSpPr>
        <p:spPr>
          <a:xfrm>
            <a:off x="2707614" y="4899041"/>
            <a:ext cx="786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4" name="Google Shape;444;p3"/>
          <p:cNvCxnSpPr>
            <a:stCxn id="434" idx="3"/>
            <a:endCxn id="438" idx="1"/>
          </p:cNvCxnSpPr>
          <p:nvPr/>
        </p:nvCxnSpPr>
        <p:spPr>
          <a:xfrm>
            <a:off x="2707613" y="6242783"/>
            <a:ext cx="786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5" name="Google Shape;445;p3"/>
          <p:cNvCxnSpPr>
            <a:stCxn id="436" idx="3"/>
            <a:endCxn id="431" idx="1"/>
          </p:cNvCxnSpPr>
          <p:nvPr/>
        </p:nvCxnSpPr>
        <p:spPr>
          <a:xfrm>
            <a:off x="5301941" y="3550532"/>
            <a:ext cx="930300" cy="13461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6" name="Google Shape;446;p3"/>
          <p:cNvCxnSpPr>
            <a:stCxn id="438" idx="3"/>
            <a:endCxn id="431" idx="1"/>
          </p:cNvCxnSpPr>
          <p:nvPr/>
        </p:nvCxnSpPr>
        <p:spPr>
          <a:xfrm flipH="1" rot="10800000">
            <a:off x="5301939" y="4896683"/>
            <a:ext cx="930300" cy="13461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7" name="Google Shape;447;p3"/>
          <p:cNvCxnSpPr>
            <a:stCxn id="437" idx="3"/>
            <a:endCxn id="431" idx="1"/>
          </p:cNvCxnSpPr>
          <p:nvPr/>
        </p:nvCxnSpPr>
        <p:spPr>
          <a:xfrm flipH="1" rot="10800000">
            <a:off x="5301940" y="4896641"/>
            <a:ext cx="930300" cy="2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8" name="Google Shape;448;p3"/>
          <p:cNvCxnSpPr>
            <a:stCxn id="431" idx="3"/>
            <a:endCxn id="439" idx="1"/>
          </p:cNvCxnSpPr>
          <p:nvPr/>
        </p:nvCxnSpPr>
        <p:spPr>
          <a:xfrm>
            <a:off x="8039844" y="4896636"/>
            <a:ext cx="985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49" name="Google Shape;449;p3"/>
          <p:cNvCxnSpPr>
            <a:stCxn id="440" idx="2"/>
            <a:endCxn id="439" idx="2"/>
          </p:cNvCxnSpPr>
          <p:nvPr/>
        </p:nvCxnSpPr>
        <p:spPr>
          <a:xfrm rot="5400000">
            <a:off x="10260417" y="4811728"/>
            <a:ext cx="600" cy="1321200"/>
          </a:xfrm>
          <a:prstGeom prst="bentConnector3">
            <a:avLst>
              <a:gd fmla="val 39453833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lg" w="lg" type="stealth"/>
            <a:tailEnd len="lg" w="lg" type="stealth"/>
          </a:ln>
        </p:spPr>
      </p:cxnSp>
      <p:cxnSp>
        <p:nvCxnSpPr>
          <p:cNvPr id="450" name="Google Shape;450;p3"/>
          <p:cNvCxnSpPr>
            <a:stCxn id="439" idx="0"/>
            <a:endCxn id="440" idx="0"/>
          </p:cNvCxnSpPr>
          <p:nvPr/>
        </p:nvCxnSpPr>
        <p:spPr>
          <a:xfrm flipH="1" rot="-5400000">
            <a:off x="10260488" y="3661228"/>
            <a:ext cx="600" cy="1321200"/>
          </a:xfrm>
          <a:prstGeom prst="bentConnector3">
            <a:avLst>
              <a:gd fmla="val -39453667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lg" w="lg" type="stealth"/>
            <a:tailEnd len="lg" w="lg" type="stealth"/>
          </a:ln>
        </p:spPr>
      </p:cxnSp>
      <p:cxnSp>
        <p:nvCxnSpPr>
          <p:cNvPr id="451" name="Google Shape;451;p3"/>
          <p:cNvCxnSpPr/>
          <p:nvPr/>
        </p:nvCxnSpPr>
        <p:spPr>
          <a:xfrm flipH="1" rot="10800000">
            <a:off x="8655550" y="5395675"/>
            <a:ext cx="4650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p3"/>
          <p:cNvSpPr txBox="1"/>
          <p:nvPr/>
        </p:nvSpPr>
        <p:spPr>
          <a:xfrm>
            <a:off x="7344500" y="5759200"/>
            <a:ext cx="253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Зависит от объема хранимых данных и размера аудитории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2</a:t>
            </a:r>
            <a:r>
              <a:rPr lang="ru-RU" sz="1600"/>
              <a:t>/17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"/>
          <p:cNvSpPr txBox="1"/>
          <p:nvPr>
            <p:ph idx="1" type="body"/>
          </p:nvPr>
        </p:nvSpPr>
        <p:spPr>
          <a:xfrm>
            <a:off x="677325" y="2235377"/>
            <a:ext cx="10855800" cy="4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-RU" sz="2000"/>
              <a:t>Где применять? 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−"/>
            </a:pPr>
            <a:r>
              <a:rPr lang="ru-RU" sz="2000"/>
              <a:t>Хранение многомерных данных (эффективное сжатие)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−"/>
            </a:pPr>
            <a:r>
              <a:rPr lang="ru-RU" sz="2000"/>
              <a:t>Стримминг (эффективное сжатие и быстрое декодирование)</a:t>
            </a:r>
            <a:endParaRPr sz="2000"/>
          </a:p>
          <a:p>
            <a:pPr indent="-255586" lvl="1" marL="255586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ru-RU" sz="2000"/>
              <a:t>Кто пользователи? 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ru-RU" sz="2000"/>
              <a:t>b2b - Облачное хранение видеофайлов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ru-RU" sz="2000"/>
              <a:t>b2c - Облачное/</a:t>
            </a:r>
            <a:r>
              <a:rPr lang="ru-RU" sz="2000"/>
              <a:t>Локальное</a:t>
            </a:r>
            <a:r>
              <a:rPr lang="ru-RU" sz="2000"/>
              <a:t> хранение видеофайлов, стримминг</a:t>
            </a:r>
            <a:br>
              <a:rPr lang="ru-RU" sz="2000"/>
            </a:br>
            <a:endParaRPr/>
          </a:p>
          <a:p>
            <a:pPr indent="-255586" lvl="1" marL="255586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ru-RU" sz="2000"/>
              <a:t>Востребованность 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ru-RU" sz="2000"/>
              <a:t>Аналогичные решения на рынке</a:t>
            </a:r>
            <a:endParaRPr sz="2000"/>
          </a:p>
          <a:p>
            <a:pPr indent="-355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ru-RU" sz="2000" u="sng">
                <a:solidFill>
                  <a:schemeClr val="hlink"/>
                </a:solidFill>
                <a:hlinkClick r:id="rId3"/>
              </a:rPr>
              <a:t>https://tensortour.com/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</a:pPr>
            <a:r>
              <a:rPr lang="ru-RU" sz="2000"/>
              <a:t>Возможность применения бизнес-юнитами VK</a:t>
            </a:r>
            <a:endParaRPr sz="2000"/>
          </a:p>
          <a:p>
            <a:pPr indent="-355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ru-RU" sz="2000"/>
              <a:t>Хранение и стримминг видеофайлов (</a:t>
            </a:r>
            <a:r>
              <a:rPr lang="ru-RU" sz="20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ВКонтакте</a:t>
            </a:r>
            <a:r>
              <a:rPr lang="ru-RU" sz="2000"/>
              <a:t>)</a:t>
            </a:r>
            <a:endParaRPr sz="2000"/>
          </a:p>
          <a:p>
            <a:pPr indent="-128588" lvl="1" marL="255588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459" name="Google Shape;459;p4"/>
          <p:cNvSpPr txBox="1"/>
          <p:nvPr>
            <p:ph type="title"/>
          </p:nvPr>
        </p:nvSpPr>
        <p:spPr>
          <a:xfrm>
            <a:off x="113234" y="3226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Польза бизнесу/пользователям от проекта и внедрения</a:t>
            </a:r>
            <a:endParaRPr/>
          </a:p>
        </p:txBody>
      </p:sp>
      <p:sp>
        <p:nvSpPr>
          <p:cNvPr id="460" name="Google Shape;460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3/17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"/>
          <p:cNvSpPr txBox="1"/>
          <p:nvPr/>
        </p:nvSpPr>
        <p:spPr>
          <a:xfrm>
            <a:off x="126100" y="1773250"/>
            <a:ext cx="5418600" cy="4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9711" lvl="1" marL="25558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Стэк: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ffmpeg, ffmpeg-quality-metrics, numpy, tensorly, opencv2, matplotlib, scikit-image, pickle, django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12" lvl="1" marL="255587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lang="ru-RU" sz="1600">
                <a:solidFill>
                  <a:schemeClr val="dk1"/>
                </a:solidFill>
              </a:rPr>
              <a:t>Д</a:t>
            </a: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анные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https://media.xiph.org/video/derf/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11" lvl="1" marL="255586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Выбор моделей: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Tucker decomposition (st-HOSVD)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Tensor Train decomposition (TTSVD)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11" lvl="1" marL="255586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Обоснование: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Имеют хорош</a:t>
            </a:r>
            <a:r>
              <a:rPr lang="ru-RU" sz="1600">
                <a:solidFill>
                  <a:schemeClr val="dk1"/>
                </a:solidFill>
              </a:rPr>
              <a:t>ую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обобщающ</a:t>
            </a:r>
            <a:r>
              <a:rPr lang="ru-RU" sz="1600">
                <a:solidFill>
                  <a:schemeClr val="dk1"/>
                </a:solidFill>
              </a:rPr>
              <a:t>ую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способность, применяются для сжатия многомерных данных, учитывают межкадровую и межканальную корреляцию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11" lvl="1" marL="255586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Метрики качества: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</a:t>
            </a:r>
            <a:r>
              <a:rPr lang="ru-RU" sz="1600">
                <a:solidFill>
                  <a:schemeClr val="dk1"/>
                </a:solidFill>
              </a:rPr>
              <a:t>-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PSNR, CR-SSIM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9711" lvl="1" marL="255586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Оригинальность решения: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Большинство подходов находятся на стадии научных исследований для применения к задачам видеокомпрессии</a:t>
            </a:r>
            <a:r>
              <a:rPr lang="ru-RU" sz="1600">
                <a:solidFill>
                  <a:schemeClr val="dk1"/>
                </a:solidFill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"/>
          <p:cNvSpPr/>
          <p:nvPr/>
        </p:nvSpPr>
        <p:spPr>
          <a:xfrm>
            <a:off x="6544650" y="692150"/>
            <a:ext cx="3231600" cy="426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RAW video (YUV420)</a:t>
            </a:r>
            <a:endParaRPr sz="1800"/>
          </a:p>
        </p:txBody>
      </p:sp>
      <p:sp>
        <p:nvSpPr>
          <p:cNvPr id="468" name="Google Shape;468;p6"/>
          <p:cNvSpPr/>
          <p:nvPr/>
        </p:nvSpPr>
        <p:spPr>
          <a:xfrm>
            <a:off x="6926925" y="2978775"/>
            <a:ext cx="2455500" cy="89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TensorVideo (st-HOSVD, TTSVD)</a:t>
            </a:r>
            <a:endParaRPr sz="2200"/>
          </a:p>
        </p:txBody>
      </p:sp>
      <p:sp>
        <p:nvSpPr>
          <p:cNvPr id="469" name="Google Shape;469;p6"/>
          <p:cNvSpPr/>
          <p:nvPr/>
        </p:nvSpPr>
        <p:spPr>
          <a:xfrm>
            <a:off x="6932700" y="1797350"/>
            <a:ext cx="2455500" cy="426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Video (RGB24)</a:t>
            </a:r>
            <a:endParaRPr sz="1800"/>
          </a:p>
        </p:txBody>
      </p:sp>
      <p:sp>
        <p:nvSpPr>
          <p:cNvPr id="470" name="Google Shape;470;p6"/>
          <p:cNvSpPr/>
          <p:nvPr/>
        </p:nvSpPr>
        <p:spPr>
          <a:xfrm>
            <a:off x="6925650" y="4578350"/>
            <a:ext cx="2455500" cy="679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Decoded video (RGB24)</a:t>
            </a:r>
            <a:endParaRPr sz="1800"/>
          </a:p>
        </p:txBody>
      </p:sp>
      <p:sp>
        <p:nvSpPr>
          <p:cNvPr id="471" name="Google Shape;471;p6"/>
          <p:cNvSpPr/>
          <p:nvPr/>
        </p:nvSpPr>
        <p:spPr>
          <a:xfrm>
            <a:off x="6544650" y="6026150"/>
            <a:ext cx="3231600" cy="426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Output</a:t>
            </a:r>
            <a:r>
              <a:rPr lang="ru-RU" sz="1800"/>
              <a:t> video (YUV420)</a:t>
            </a:r>
            <a:endParaRPr sz="1800"/>
          </a:p>
        </p:txBody>
      </p:sp>
      <p:cxnSp>
        <p:nvCxnSpPr>
          <p:cNvPr id="472" name="Google Shape;472;p6"/>
          <p:cNvCxnSpPr>
            <a:stCxn id="467" idx="2"/>
            <a:endCxn id="469" idx="0"/>
          </p:cNvCxnSpPr>
          <p:nvPr/>
        </p:nvCxnSpPr>
        <p:spPr>
          <a:xfrm>
            <a:off x="8160450" y="1118150"/>
            <a:ext cx="0" cy="679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6"/>
          <p:cNvCxnSpPr>
            <a:stCxn id="469" idx="2"/>
            <a:endCxn id="468" idx="0"/>
          </p:cNvCxnSpPr>
          <p:nvPr/>
        </p:nvCxnSpPr>
        <p:spPr>
          <a:xfrm flipH="1">
            <a:off x="8154750" y="2223350"/>
            <a:ext cx="5700" cy="75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6"/>
          <p:cNvCxnSpPr>
            <a:stCxn id="468" idx="2"/>
            <a:endCxn id="470" idx="0"/>
          </p:cNvCxnSpPr>
          <p:nvPr/>
        </p:nvCxnSpPr>
        <p:spPr>
          <a:xfrm flipH="1">
            <a:off x="8153475" y="3878175"/>
            <a:ext cx="1200" cy="700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6"/>
          <p:cNvCxnSpPr>
            <a:stCxn id="470" idx="2"/>
            <a:endCxn id="471" idx="0"/>
          </p:cNvCxnSpPr>
          <p:nvPr/>
        </p:nvCxnSpPr>
        <p:spPr>
          <a:xfrm>
            <a:off x="8153400" y="5257850"/>
            <a:ext cx="7200" cy="768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6"/>
          <p:cNvSpPr/>
          <p:nvPr/>
        </p:nvSpPr>
        <p:spPr>
          <a:xfrm>
            <a:off x="10136800" y="3147225"/>
            <a:ext cx="1805700" cy="56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Compressed Video (.ctv)</a:t>
            </a:r>
            <a:endParaRPr sz="1800"/>
          </a:p>
        </p:txBody>
      </p:sp>
      <p:cxnSp>
        <p:nvCxnSpPr>
          <p:cNvPr id="477" name="Google Shape;477;p6"/>
          <p:cNvCxnSpPr>
            <a:stCxn id="468" idx="3"/>
            <a:endCxn id="476" idx="1"/>
          </p:cNvCxnSpPr>
          <p:nvPr/>
        </p:nvCxnSpPr>
        <p:spPr>
          <a:xfrm>
            <a:off x="9382425" y="3428475"/>
            <a:ext cx="754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78" name="Google Shape;478;p6"/>
          <p:cNvSpPr txBox="1"/>
          <p:nvPr/>
        </p:nvSpPr>
        <p:spPr>
          <a:xfrm>
            <a:off x="8277275" y="1257650"/>
            <a:ext cx="21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opencv2 (FFMPEG)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6"/>
          <p:cNvSpPr txBox="1"/>
          <p:nvPr/>
        </p:nvSpPr>
        <p:spPr>
          <a:xfrm>
            <a:off x="8316750" y="5441900"/>
            <a:ext cx="21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opencv2 (FFMPEG)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6"/>
          <p:cNvSpPr txBox="1"/>
          <p:nvPr/>
        </p:nvSpPr>
        <p:spPr>
          <a:xfrm>
            <a:off x="8240550" y="2561388"/>
            <a:ext cx="37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Encode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1" name="Google Shape;481;p6"/>
          <p:cNvSpPr txBox="1"/>
          <p:nvPr/>
        </p:nvSpPr>
        <p:spPr>
          <a:xfrm>
            <a:off x="8240550" y="3856788"/>
            <a:ext cx="37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Decode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p6"/>
          <p:cNvSpPr/>
          <p:nvPr/>
        </p:nvSpPr>
        <p:spPr>
          <a:xfrm>
            <a:off x="6552100" y="1682500"/>
            <a:ext cx="5477700" cy="3710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"/>
          <p:cNvSpPr txBox="1"/>
          <p:nvPr/>
        </p:nvSpPr>
        <p:spPr>
          <a:xfrm>
            <a:off x="10284700" y="477900"/>
            <a:ext cx="1657800" cy="831300"/>
          </a:xfrm>
          <a:prstGeom prst="rect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B6D7A8"/>
                </a:solidFill>
              </a:rPr>
              <a:t>HDD/SSD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E599"/>
                </a:solidFill>
              </a:rPr>
              <a:t>NumPy (RAM)</a:t>
            </a:r>
            <a:endParaRPr>
              <a:solidFill>
                <a:srgbClr val="FFE5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class instance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4" name="Google Shape;484;p6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Структура проекта</a:t>
            </a:r>
            <a:endParaRPr/>
          </a:p>
        </p:txBody>
      </p:sp>
      <p:sp>
        <p:nvSpPr>
          <p:cNvPr id="485" name="Google Shape;485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4/17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86" name="Google Shape;486;p6"/>
          <p:cNvSpPr txBox="1"/>
          <p:nvPr/>
        </p:nvSpPr>
        <p:spPr>
          <a:xfrm>
            <a:off x="325625" y="6256925"/>
            <a:ext cx="568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/>
              <a:t>Параметры моделей выбираются аналитически для заданного качества  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a2cffa13a4_0_0"/>
          <p:cNvSpPr txBox="1"/>
          <p:nvPr/>
        </p:nvSpPr>
        <p:spPr>
          <a:xfrm>
            <a:off x="553275" y="1672675"/>
            <a:ext cx="741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PSNR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a2cffa13a4_0_0"/>
          <p:cNvSpPr txBox="1"/>
          <p:nvPr/>
        </p:nvSpPr>
        <p:spPr>
          <a:xfrm>
            <a:off x="6791675" y="1695400"/>
            <a:ext cx="741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SSIM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a2cffa13a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400" y="1581475"/>
            <a:ext cx="3361588" cy="6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a2cffa13a4_0_0"/>
          <p:cNvSpPr txBox="1"/>
          <p:nvPr/>
        </p:nvSpPr>
        <p:spPr>
          <a:xfrm>
            <a:off x="6096000" y="1829575"/>
            <a:ext cx="695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ru-RU" sz="5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5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1a2cffa13a4_0_0"/>
          <p:cNvSpPr txBox="1"/>
          <p:nvPr/>
        </p:nvSpPr>
        <p:spPr>
          <a:xfrm>
            <a:off x="6096000" y="2745600"/>
            <a:ext cx="695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ru-RU" sz="5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5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1a2cffa13a4_0_0"/>
          <p:cNvSpPr txBox="1"/>
          <p:nvPr/>
        </p:nvSpPr>
        <p:spPr>
          <a:xfrm>
            <a:off x="8682300" y="4695875"/>
            <a:ext cx="35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1a2cffa13a4_0_0"/>
          <p:cNvSpPr txBox="1"/>
          <p:nvPr/>
        </p:nvSpPr>
        <p:spPr>
          <a:xfrm>
            <a:off x="0" y="1920775"/>
            <a:ext cx="695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ru-RU" sz="5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5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a2cffa13a4_0_0"/>
          <p:cNvSpPr txBox="1"/>
          <p:nvPr/>
        </p:nvSpPr>
        <p:spPr>
          <a:xfrm>
            <a:off x="0" y="2745600"/>
            <a:ext cx="695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ru-RU" sz="5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5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a2cffa13a4_0_0"/>
          <p:cNvSpPr txBox="1"/>
          <p:nvPr/>
        </p:nvSpPr>
        <p:spPr>
          <a:xfrm>
            <a:off x="6891775" y="2195150"/>
            <a:ext cx="464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202122"/>
                </a:solidFill>
                <a:highlight>
                  <a:srgbClr val="FFFFFF"/>
                </a:highlight>
              </a:rPr>
              <a:t>И</a:t>
            </a:r>
            <a:r>
              <a:rPr b="0" i="0" lang="ru-RU" sz="16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митирует </a:t>
            </a:r>
            <a:r>
              <a:rPr b="0" i="0" lang="ru-RU" sz="1600" u="none" cap="none" strike="noStrike">
                <a:solidFill>
                  <a:srgbClr val="4F4F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аспекты</a:t>
            </a:r>
            <a:r>
              <a:rPr b="0" i="0" lang="ru-RU" sz="16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человеческого восприятия</a:t>
            </a:r>
            <a:endParaRPr b="0" i="0" sz="160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a2cffa13a4_0_0"/>
          <p:cNvSpPr txBox="1"/>
          <p:nvPr/>
        </p:nvSpPr>
        <p:spPr>
          <a:xfrm>
            <a:off x="675675" y="2967775"/>
            <a:ext cx="505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rgbClr val="4F4F4F"/>
                </a:solidFill>
                <a:highlight>
                  <a:srgbClr val="FFFFFF"/>
                </a:highlight>
              </a:rPr>
              <a:t>О</a:t>
            </a:r>
            <a:r>
              <a:rPr b="0" i="0" lang="ru-RU" sz="1600" u="none" cap="none" strike="noStrike">
                <a:solidFill>
                  <a:srgbClr val="4F4F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ценка PSNR не может полностью соответствовать визуальному качеству</a:t>
            </a:r>
            <a:endParaRPr b="0" i="0" sz="1600" u="none" cap="none" strike="noStrike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a2cffa13a4_0_0"/>
          <p:cNvSpPr txBox="1"/>
          <p:nvPr/>
        </p:nvSpPr>
        <p:spPr>
          <a:xfrm>
            <a:off x="675675" y="2134375"/>
            <a:ext cx="50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  <a:highlight>
                  <a:srgbClr val="FFFFFF"/>
                </a:highlight>
              </a:rPr>
              <a:t>П</a:t>
            </a:r>
            <a:r>
              <a:rPr b="0" i="0" lang="ru-RU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ростая метрика, не требующая сложных вычислений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g1a2cffa13a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175" y="4010413"/>
            <a:ext cx="101536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a2cffa13a4_0_0"/>
          <p:cNvSpPr txBox="1"/>
          <p:nvPr/>
        </p:nvSpPr>
        <p:spPr>
          <a:xfrm>
            <a:off x="6908300" y="2944350"/>
            <a:ext cx="464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SSIM требует больше вычислительных ресурсов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a2cffa13a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8296" y="1564971"/>
            <a:ext cx="403096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a2cffa13a4_0_0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Метрики</a:t>
            </a:r>
            <a:endParaRPr/>
          </a:p>
        </p:txBody>
      </p:sp>
      <p:sp>
        <p:nvSpPr>
          <p:cNvPr id="507" name="Google Shape;507;g1a2cffa13a4_0_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5/17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a2cffa13a4_0_7"/>
          <p:cNvSpPr txBox="1"/>
          <p:nvPr/>
        </p:nvSpPr>
        <p:spPr>
          <a:xfrm>
            <a:off x="1231200" y="1403475"/>
            <a:ext cx="366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Tucker (st-HOSVD)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a2cffa13a4_0_7"/>
          <p:cNvSpPr txBox="1"/>
          <p:nvPr/>
        </p:nvSpPr>
        <p:spPr>
          <a:xfrm>
            <a:off x="7087600" y="1352000"/>
            <a:ext cx="366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Tensor-train (TTSVD)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g1a2cffa13a4_0_7"/>
          <p:cNvPicPr preferRelativeResize="0"/>
          <p:nvPr/>
        </p:nvPicPr>
        <p:blipFill rotWithShape="1">
          <a:blip r:embed="rId3">
            <a:alphaModFix/>
          </a:blip>
          <a:srcRect b="0" l="4032" r="3047" t="0"/>
          <a:stretch/>
        </p:blipFill>
        <p:spPr>
          <a:xfrm>
            <a:off x="78950" y="1957575"/>
            <a:ext cx="5740735" cy="5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a2cffa13a4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45075"/>
            <a:ext cx="4469557" cy="16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a2cffa13a4_0_7"/>
          <p:cNvSpPr txBox="1"/>
          <p:nvPr/>
        </p:nvSpPr>
        <p:spPr>
          <a:xfrm>
            <a:off x="0" y="454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ru-RU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https://www.researchgate.net/figure/Schematic-illustration-of-Tucker-decomposition-for-N-3_fig1_332439103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1a2cffa13a4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700" y="1956100"/>
            <a:ext cx="5291726" cy="5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a2cffa13a4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4801" y="3087675"/>
            <a:ext cx="4750126" cy="11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a2cffa13a4_0_7"/>
          <p:cNvSpPr txBox="1"/>
          <p:nvPr/>
        </p:nvSpPr>
        <p:spPr>
          <a:xfrm>
            <a:off x="9109700" y="44359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479"/>
              </a:buClr>
              <a:buSzPts val="900"/>
              <a:buFont typeface="Roboto"/>
              <a:buChar char="●"/>
            </a:pPr>
            <a:r>
              <a:rPr b="0" i="0" lang="ru-RU" sz="900" u="sng" cap="none" strike="noStrike">
                <a:solidFill>
                  <a:srgbClr val="536479"/>
                </a:solidFill>
                <a:highlight>
                  <a:srgbClr val="EBECED"/>
                </a:highlight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10.1109/CVPR46437.2021.01053</a:t>
            </a:r>
            <a:endParaRPr b="0" i="0" sz="900" u="sng" cap="none" strike="noStrike">
              <a:solidFill>
                <a:srgbClr val="536479"/>
              </a:solidFill>
              <a:highlight>
                <a:srgbClr val="EBECE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1" name="Google Shape;521;g1a2cffa13a4_0_7"/>
          <p:cNvGraphicFramePr/>
          <p:nvPr/>
        </p:nvGraphicFramePr>
        <p:xfrm>
          <a:off x="800100" y="499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{F1B791BC-924E-432E-AD4F-8428B9C1716C}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Tensor format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Compression complexity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Elementwise access complexity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Tucker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ru-RU" sz="1400" u="none" cap="none" strike="noStrike"/>
                        <a:t>~O(N </a:t>
                      </a:r>
                      <a:r>
                        <a:rPr b="1" baseline="30000" i="1" lang="ru-RU" sz="1400" u="none" cap="none" strike="noStrike"/>
                        <a:t>dim + 1</a:t>
                      </a:r>
                      <a:r>
                        <a:rPr b="1" i="1" lang="ru-RU" sz="1400" u="none" cap="none" strike="noStrike"/>
                        <a:t>)</a:t>
                      </a:r>
                      <a:endParaRPr b="1" i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ru-RU">
                          <a:solidFill>
                            <a:schemeClr val="dk1"/>
                          </a:solidFill>
                        </a:rPr>
                        <a:t>~O(r </a:t>
                      </a:r>
                      <a:r>
                        <a:rPr b="1" baseline="30000" i="1" lang="ru-RU">
                          <a:solidFill>
                            <a:schemeClr val="dk1"/>
                          </a:solidFill>
                        </a:rPr>
                        <a:t>dim + 1</a:t>
                      </a:r>
                      <a:r>
                        <a:rPr b="1" i="1" lang="ru-RU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Tensor-Train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ru-RU">
                          <a:solidFill>
                            <a:schemeClr val="dk1"/>
                          </a:solidFill>
                        </a:rPr>
                        <a:t>~O(N </a:t>
                      </a:r>
                      <a:r>
                        <a:rPr b="1" baseline="30000" i="1" lang="ru-RU">
                          <a:solidFill>
                            <a:schemeClr val="dk1"/>
                          </a:solidFill>
                        </a:rPr>
                        <a:t>dim + 1</a:t>
                      </a:r>
                      <a:r>
                        <a:rPr b="1" i="1" lang="ru-RU">
                          <a:solidFill>
                            <a:schemeClr val="dk1"/>
                          </a:solidFill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ru-RU" sz="1400" u="none" cap="none" strike="noStrike"/>
                        <a:t>~O(dim </a:t>
                      </a:r>
                      <a:r>
                        <a:rPr lang="ru-RU"/>
                        <a:t>x</a:t>
                      </a:r>
                      <a:r>
                        <a:rPr b="1" i="1" lang="ru-RU" sz="1400" u="none" cap="none" strike="noStrike"/>
                        <a:t> </a:t>
                      </a:r>
                      <a:r>
                        <a:rPr b="1" i="1" lang="ru-RU">
                          <a:solidFill>
                            <a:schemeClr val="dk1"/>
                          </a:solidFill>
                        </a:rPr>
                        <a:t>r </a:t>
                      </a:r>
                      <a:r>
                        <a:rPr b="1" baseline="30000" i="1" lang="ru-RU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1" i="1" lang="ru-RU" sz="1400" u="none" cap="none" strike="noStrike"/>
                        <a:t>)</a:t>
                      </a:r>
                      <a:endParaRPr b="1" i="1"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2" name="Google Shape;522;g1a2cffa13a4_0_7"/>
          <p:cNvSpPr txBox="1"/>
          <p:nvPr/>
        </p:nvSpPr>
        <p:spPr>
          <a:xfrm>
            <a:off x="3113775" y="2920750"/>
            <a:ext cx="74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a2cffa13a4_0_7"/>
          <p:cNvSpPr txBox="1"/>
          <p:nvPr/>
        </p:nvSpPr>
        <p:spPr>
          <a:xfrm>
            <a:off x="2126700" y="4253375"/>
            <a:ext cx="568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-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(factors)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a2cffa13a4_0_7"/>
          <p:cNvSpPr txBox="1"/>
          <p:nvPr/>
        </p:nvSpPr>
        <p:spPr>
          <a:xfrm>
            <a:off x="1675525" y="6342450"/>
            <a:ext cx="87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Ранги разложений выбираются </a:t>
            </a:r>
            <a:r>
              <a:rPr b="1" lang="ru-RU" u="sng"/>
              <a:t>аналитически</a:t>
            </a:r>
            <a:r>
              <a:rPr b="1" lang="ru-RU"/>
              <a:t> исходя из заданной метрики качества (PSNR)</a:t>
            </a:r>
            <a:endParaRPr b="1"/>
          </a:p>
        </p:txBody>
      </p:sp>
      <p:sp>
        <p:nvSpPr>
          <p:cNvPr id="525" name="Google Shape;525;g1a2cffa13a4_0_7"/>
          <p:cNvSpPr txBox="1"/>
          <p:nvPr>
            <p:ph type="title"/>
          </p:nvPr>
        </p:nvSpPr>
        <p:spPr>
          <a:xfrm>
            <a:off x="121449" y="267150"/>
            <a:ext cx="1165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/>
              <a:t>Тензорные представления многомерных данных</a:t>
            </a:r>
            <a:endParaRPr/>
          </a:p>
        </p:txBody>
      </p:sp>
      <p:sp>
        <p:nvSpPr>
          <p:cNvPr id="526" name="Google Shape;526;g1a2cffa13a4_0_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6/17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1b140c69743_0_55"/>
          <p:cNvPicPr preferRelativeResize="0"/>
          <p:nvPr/>
        </p:nvPicPr>
        <p:blipFill rotWithShape="1">
          <a:blip r:embed="rId3">
            <a:alphaModFix/>
          </a:blip>
          <a:srcRect b="26086" l="20474" r="9285" t="2608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b140c69743_0_55"/>
          <p:cNvSpPr txBox="1"/>
          <p:nvPr>
            <p:ph type="title"/>
          </p:nvPr>
        </p:nvSpPr>
        <p:spPr>
          <a:xfrm>
            <a:off x="603172" y="1119966"/>
            <a:ext cx="5726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Результаты проекта</a:t>
            </a:r>
            <a:endParaRPr/>
          </a:p>
        </p:txBody>
      </p:sp>
      <p:sp>
        <p:nvSpPr>
          <p:cNvPr id="533" name="Google Shape;533;g1b140c69743_0_55"/>
          <p:cNvSpPr/>
          <p:nvPr/>
        </p:nvSpPr>
        <p:spPr>
          <a:xfrm>
            <a:off x="658813" y="5548708"/>
            <a:ext cx="189300" cy="18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1b140c69743_0_55"/>
          <p:cNvSpPr/>
          <p:nvPr/>
        </p:nvSpPr>
        <p:spPr>
          <a:xfrm>
            <a:off x="1182274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b140c69743_0_55"/>
          <p:cNvSpPr/>
          <p:nvPr/>
        </p:nvSpPr>
        <p:spPr>
          <a:xfrm>
            <a:off x="1705735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b140c69743_0_55"/>
          <p:cNvSpPr/>
          <p:nvPr/>
        </p:nvSpPr>
        <p:spPr>
          <a:xfrm>
            <a:off x="2229196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1b140c69743_0_55"/>
          <p:cNvSpPr/>
          <p:nvPr/>
        </p:nvSpPr>
        <p:spPr>
          <a:xfrm>
            <a:off x="2752657" y="5548708"/>
            <a:ext cx="189300" cy="18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1b140c69743_0_55"/>
          <p:cNvSpPr txBox="1"/>
          <p:nvPr/>
        </p:nvSpPr>
        <p:spPr>
          <a:xfrm>
            <a:off x="-1472025" y="2993175"/>
            <a:ext cx="73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2020-08-24T10:59:58Z</dcterms:created>
  <dc:creator>Проскурина Татьяна Сергеевна</dc:creator>
</cp:coreProperties>
</file>